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66" r:id="rId3"/>
    <p:sldId id="319" r:id="rId4"/>
    <p:sldId id="313" r:id="rId5"/>
    <p:sldId id="261" r:id="rId6"/>
    <p:sldId id="287" r:id="rId7"/>
    <p:sldId id="257" r:id="rId8"/>
    <p:sldId id="310" r:id="rId9"/>
    <p:sldId id="320" r:id="rId10"/>
    <p:sldId id="258" r:id="rId11"/>
    <p:sldId id="276" r:id="rId12"/>
    <p:sldId id="277" r:id="rId13"/>
    <p:sldId id="321" r:id="rId14"/>
    <p:sldId id="300" r:id="rId15"/>
    <p:sldId id="301" r:id="rId16"/>
    <p:sldId id="274" r:id="rId17"/>
    <p:sldId id="305" r:id="rId18"/>
    <p:sldId id="336" r:id="rId19"/>
    <p:sldId id="280" r:id="rId20"/>
    <p:sldId id="281" r:id="rId21"/>
    <p:sldId id="309" r:id="rId22"/>
    <p:sldId id="322" r:id="rId23"/>
    <p:sldId id="323" r:id="rId24"/>
    <p:sldId id="324" r:id="rId25"/>
    <p:sldId id="325" r:id="rId26"/>
    <p:sldId id="326" r:id="rId27"/>
    <p:sldId id="327" r:id="rId28"/>
    <p:sldId id="328" r:id="rId29"/>
    <p:sldId id="329" r:id="rId30"/>
    <p:sldId id="330" r:id="rId31"/>
    <p:sldId id="331" r:id="rId32"/>
    <p:sldId id="332" r:id="rId33"/>
    <p:sldId id="333" r:id="rId34"/>
    <p:sldId id="334" r:id="rId35"/>
    <p:sldId id="314" r:id="rId36"/>
    <p:sldId id="268" r:id="rId37"/>
    <p:sldId id="265" r:id="rId38"/>
    <p:sldId id="335" r:id="rId39"/>
    <p:sldId id="30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24B86A-094F-5642-A726-9278A5A2657E}">
          <p14:sldIdLst>
            <p14:sldId id="256"/>
          </p14:sldIdLst>
        </p14:section>
        <p14:section name="Untitled Section" id="{D084A5F1-0C3E-C943-A282-041333C34534}">
          <p14:sldIdLst>
            <p14:sldId id="266"/>
            <p14:sldId id="319"/>
            <p14:sldId id="313"/>
            <p14:sldId id="261"/>
            <p14:sldId id="287"/>
            <p14:sldId id="257"/>
            <p14:sldId id="310"/>
            <p14:sldId id="320"/>
            <p14:sldId id="258"/>
            <p14:sldId id="276"/>
            <p14:sldId id="277"/>
            <p14:sldId id="321"/>
            <p14:sldId id="300"/>
            <p14:sldId id="301"/>
            <p14:sldId id="274"/>
            <p14:sldId id="305"/>
            <p14:sldId id="336"/>
            <p14:sldId id="280"/>
            <p14:sldId id="281"/>
            <p14:sldId id="309"/>
            <p14:sldId id="322"/>
            <p14:sldId id="323"/>
            <p14:sldId id="324"/>
            <p14:sldId id="325"/>
            <p14:sldId id="326"/>
            <p14:sldId id="327"/>
            <p14:sldId id="328"/>
            <p14:sldId id="329"/>
            <p14:sldId id="330"/>
            <p14:sldId id="331"/>
            <p14:sldId id="332"/>
            <p14:sldId id="333"/>
            <p14:sldId id="334"/>
            <p14:sldId id="314"/>
            <p14:sldId id="268"/>
            <p14:sldId id="265"/>
            <p14:sldId id="335"/>
            <p14:sldId id="3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 Wykes" initials="AW" lastIdx="1" clrIdx="0">
    <p:extLst>
      <p:ext uri="{19B8F6BF-5375-455C-9EA6-DF929625EA0E}">
        <p15:presenceInfo xmlns:p15="http://schemas.microsoft.com/office/powerpoint/2012/main" userId="S::anna@advancinganalytics.co.uk::7d19576b-b306-40e7-8311-2da98667349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72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760AF-D433-414D-BFF5-67BF6AB6E97B}" v="167" dt="2019-09-21T09:08:56.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694"/>
  </p:normalViewPr>
  <p:slideViewPr>
    <p:cSldViewPr snapToGrid="0" snapToObjects="1">
      <p:cViewPr>
        <p:scale>
          <a:sx n="93" d="100"/>
          <a:sy n="93" d="100"/>
        </p:scale>
        <p:origin x="-948" y="-5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30T17:03:42.150" idx="1">
    <p:pos x="10" y="10"/>
    <p:text/>
    <p:extLst>
      <p:ext uri="{C676402C-5697-4E1C-873F-D02D1690AC5C}">
        <p15:threadingInfo xmlns:p15="http://schemas.microsoft.com/office/powerpoint/2012/main" timeZoneBias="-60"/>
      </p:ext>
    </p:extLst>
  </p:cm>
</p:cmLst>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EBF6A3-B3EF-4F81-AFA0-E0FCA2426E2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927701E-E618-42B7-89A6-C16EE0AEFAC7}">
      <dgm:prSet/>
      <dgm:spPr/>
      <dgm:t>
        <a:bodyPr/>
        <a:lstStyle/>
        <a:p>
          <a:r>
            <a:rPr lang="en-US" dirty="0"/>
            <a:t>Refine data using Azure Data Bricks</a:t>
          </a:r>
        </a:p>
      </dgm:t>
    </dgm:pt>
    <dgm:pt modelId="{FC5EDC9C-81DD-4282-83A9-006BBC580B00}" type="sibTrans" cxnId="{9E3AD974-453D-4A4D-8D7C-3123CF526699}">
      <dgm:prSet/>
      <dgm:spPr/>
      <dgm:t>
        <a:bodyPr/>
        <a:lstStyle/>
        <a:p>
          <a:endParaRPr lang="en-US"/>
        </a:p>
      </dgm:t>
    </dgm:pt>
    <dgm:pt modelId="{6F397594-540F-4611-A776-A3255749C832}" type="parTrans" cxnId="{9E3AD974-453D-4A4D-8D7C-3123CF526699}">
      <dgm:prSet/>
      <dgm:spPr/>
      <dgm:t>
        <a:bodyPr/>
        <a:lstStyle/>
        <a:p>
          <a:endParaRPr lang="en-US"/>
        </a:p>
      </dgm:t>
    </dgm:pt>
    <dgm:pt modelId="{3916E816-01C0-455D-86C9-267C98E24BF6}">
      <dgm:prSet/>
      <dgm:spPr/>
      <dgm:t>
        <a:bodyPr/>
        <a:lstStyle/>
        <a:p>
          <a:r>
            <a:rPr lang="en-US" dirty="0"/>
            <a:t>Write JSON Data to Data Lake Gen2</a:t>
          </a:r>
        </a:p>
      </dgm:t>
    </dgm:pt>
    <dgm:pt modelId="{09EA31B7-8213-4739-9A04-E607DB90ED6E}" type="sibTrans" cxnId="{CC917B88-7C3D-4680-BE68-084C819348E8}">
      <dgm:prSet/>
      <dgm:spPr/>
      <dgm:t>
        <a:bodyPr/>
        <a:lstStyle/>
        <a:p>
          <a:endParaRPr lang="en-US"/>
        </a:p>
      </dgm:t>
    </dgm:pt>
    <dgm:pt modelId="{B7481275-24E2-42B7-9AC4-43D28FB35659}" type="parTrans" cxnId="{CC917B88-7C3D-4680-BE68-084C819348E8}">
      <dgm:prSet/>
      <dgm:spPr/>
      <dgm:t>
        <a:bodyPr/>
        <a:lstStyle/>
        <a:p>
          <a:endParaRPr lang="en-US"/>
        </a:p>
      </dgm:t>
    </dgm:pt>
    <dgm:pt modelId="{F5E5F17A-CD73-48EF-AD03-D73F8B1A27BC}">
      <dgm:prSet/>
      <dgm:spPr/>
      <dgm:t>
        <a:bodyPr/>
        <a:lstStyle/>
        <a:p>
          <a:r>
            <a:rPr lang="en-US" dirty="0"/>
            <a:t>Scala overview</a:t>
          </a:r>
        </a:p>
      </dgm:t>
    </dgm:pt>
    <dgm:pt modelId="{FA172F39-8CCA-4004-A7BB-D5D574217554}" type="sibTrans" cxnId="{8B3CD3A5-FDD3-4D1B-8D40-15D0581357E6}">
      <dgm:prSet/>
      <dgm:spPr/>
      <dgm:t>
        <a:bodyPr/>
        <a:lstStyle/>
        <a:p>
          <a:endParaRPr lang="en-US"/>
        </a:p>
      </dgm:t>
    </dgm:pt>
    <dgm:pt modelId="{9CEB9657-BB1C-4507-87AE-64641A7C997A}" type="parTrans" cxnId="{8B3CD3A5-FDD3-4D1B-8D40-15D0581357E6}">
      <dgm:prSet/>
      <dgm:spPr/>
      <dgm:t>
        <a:bodyPr/>
        <a:lstStyle/>
        <a:p>
          <a:endParaRPr lang="en-US"/>
        </a:p>
      </dgm:t>
    </dgm:pt>
    <dgm:pt modelId="{877E3CFB-2EA6-423F-86AB-9B35489C4BCC}">
      <dgm:prSet/>
      <dgm:spPr/>
      <dgm:t>
        <a:bodyPr/>
        <a:lstStyle/>
        <a:p>
          <a:r>
            <a:rPr lang="en-US" dirty="0"/>
            <a:t>Functional Programming</a:t>
          </a:r>
        </a:p>
      </dgm:t>
    </dgm:pt>
    <dgm:pt modelId="{0199AC73-34AC-45CE-B8F0-14ACB2A996A5}" type="sibTrans" cxnId="{DC2B31ED-4E5D-423A-89DA-4D6FFFED3A53}">
      <dgm:prSet/>
      <dgm:spPr/>
      <dgm:t>
        <a:bodyPr/>
        <a:lstStyle/>
        <a:p>
          <a:endParaRPr lang="en-US"/>
        </a:p>
      </dgm:t>
    </dgm:pt>
    <dgm:pt modelId="{40A34855-70DA-40C0-89F0-7324A0E6F41F}" type="parTrans" cxnId="{DC2B31ED-4E5D-423A-89DA-4D6FFFED3A53}">
      <dgm:prSet/>
      <dgm:spPr/>
      <dgm:t>
        <a:bodyPr/>
        <a:lstStyle/>
        <a:p>
          <a:endParaRPr lang="en-US"/>
        </a:p>
      </dgm:t>
    </dgm:pt>
    <dgm:pt modelId="{4365DB72-AEA8-4834-879A-80728335424F}">
      <dgm:prSet/>
      <dgm:spPr/>
      <dgm:t>
        <a:bodyPr/>
        <a:lstStyle/>
        <a:p>
          <a:r>
            <a:rPr lang="en-US" dirty="0"/>
            <a:t>XML transformation to JSON</a:t>
          </a:r>
        </a:p>
      </dgm:t>
    </dgm:pt>
    <dgm:pt modelId="{02E9EF91-C916-42F3-A3CC-91400B1D7B6F}" type="sibTrans" cxnId="{E2095125-40A4-41B6-ABD7-57FBF804016C}">
      <dgm:prSet/>
      <dgm:spPr/>
      <dgm:t>
        <a:bodyPr/>
        <a:lstStyle/>
        <a:p>
          <a:endParaRPr lang="en-US"/>
        </a:p>
      </dgm:t>
    </dgm:pt>
    <dgm:pt modelId="{0699748E-6232-4FC5-B286-B99CEACBA333}" type="parTrans" cxnId="{E2095125-40A4-41B6-ABD7-57FBF804016C}">
      <dgm:prSet/>
      <dgm:spPr/>
      <dgm:t>
        <a:bodyPr/>
        <a:lstStyle/>
        <a:p>
          <a:endParaRPr lang="en-US"/>
        </a:p>
      </dgm:t>
    </dgm:pt>
    <dgm:pt modelId="{D249529B-D96E-4257-83EC-4F097F79D527}">
      <dgm:prSet/>
      <dgm:spPr/>
      <dgm:t>
        <a:bodyPr/>
        <a:lstStyle/>
        <a:p>
          <a:r>
            <a:rPr lang="en-US" dirty="0"/>
            <a:t>A BIT OF THEORY</a:t>
          </a:r>
        </a:p>
      </dgm:t>
    </dgm:pt>
    <dgm:pt modelId="{DDBDBA46-957F-4ECF-BABF-E56E47451CE7}" type="sibTrans" cxnId="{98350336-7069-4F81-963C-862C4D9458F4}">
      <dgm:prSet/>
      <dgm:spPr/>
      <dgm:t>
        <a:bodyPr/>
        <a:lstStyle/>
        <a:p>
          <a:endParaRPr lang="en-US"/>
        </a:p>
      </dgm:t>
    </dgm:pt>
    <dgm:pt modelId="{6AFD208A-F45F-4A73-99D8-95CE9C3833CB}" type="parTrans" cxnId="{98350336-7069-4F81-963C-862C4D9458F4}">
      <dgm:prSet/>
      <dgm:spPr/>
      <dgm:t>
        <a:bodyPr/>
        <a:lstStyle/>
        <a:p>
          <a:endParaRPr lang="en-US"/>
        </a:p>
      </dgm:t>
    </dgm:pt>
    <dgm:pt modelId="{99CBB122-CA7A-405C-A624-5C2FAFCB097E}">
      <dgm:prSet/>
      <dgm:spPr/>
      <dgm:t>
        <a:bodyPr/>
        <a:lstStyle/>
        <a:p>
          <a:r>
            <a:rPr lang="en-US" dirty="0"/>
            <a:t>PRACTICAL</a:t>
          </a:r>
        </a:p>
      </dgm:t>
    </dgm:pt>
    <dgm:pt modelId="{ABD89B64-215E-44FD-BED5-3D93F48E0C0F}" type="sibTrans" cxnId="{9B6EC8FC-4E99-404F-8495-B509B81C1BAB}">
      <dgm:prSet/>
      <dgm:spPr/>
      <dgm:t>
        <a:bodyPr/>
        <a:lstStyle/>
        <a:p>
          <a:endParaRPr lang="en-US"/>
        </a:p>
      </dgm:t>
    </dgm:pt>
    <dgm:pt modelId="{BAE22C56-DCE5-4FE4-A4FC-9DAF9A04A5BA}" type="parTrans" cxnId="{9B6EC8FC-4E99-404F-8495-B509B81C1BAB}">
      <dgm:prSet/>
      <dgm:spPr/>
      <dgm:t>
        <a:bodyPr/>
        <a:lstStyle/>
        <a:p>
          <a:endParaRPr lang="en-US"/>
        </a:p>
      </dgm:t>
    </dgm:pt>
    <dgm:pt modelId="{8901DD12-CD68-1E43-9CFA-DB7B79531AF8}" type="pres">
      <dgm:prSet presAssocID="{75EBF6A3-B3EF-4F81-AFA0-E0FCA2426E2E}" presName="linear" presStyleCnt="0">
        <dgm:presLayoutVars>
          <dgm:animLvl val="lvl"/>
          <dgm:resizeHandles val="exact"/>
        </dgm:presLayoutVars>
      </dgm:prSet>
      <dgm:spPr/>
    </dgm:pt>
    <dgm:pt modelId="{422EB6A9-2182-4447-A09D-E0DBF78DA57D}" type="pres">
      <dgm:prSet presAssocID="{D249529B-D96E-4257-83EC-4F097F79D527}" presName="parentText" presStyleLbl="node1" presStyleIdx="0" presStyleCnt="2">
        <dgm:presLayoutVars>
          <dgm:chMax val="0"/>
          <dgm:bulletEnabled val="1"/>
        </dgm:presLayoutVars>
      </dgm:prSet>
      <dgm:spPr/>
    </dgm:pt>
    <dgm:pt modelId="{82197303-9945-3646-BA62-D02BE2F06456}" type="pres">
      <dgm:prSet presAssocID="{D249529B-D96E-4257-83EC-4F097F79D527}" presName="childText" presStyleLbl="revTx" presStyleIdx="0" presStyleCnt="2">
        <dgm:presLayoutVars>
          <dgm:bulletEnabled val="1"/>
        </dgm:presLayoutVars>
      </dgm:prSet>
      <dgm:spPr/>
    </dgm:pt>
    <dgm:pt modelId="{2AC9F67C-73FD-BB4D-B604-0BE89535ED9F}" type="pres">
      <dgm:prSet presAssocID="{99CBB122-CA7A-405C-A624-5C2FAFCB097E}" presName="parentText" presStyleLbl="node1" presStyleIdx="1" presStyleCnt="2">
        <dgm:presLayoutVars>
          <dgm:chMax val="0"/>
          <dgm:bulletEnabled val="1"/>
        </dgm:presLayoutVars>
      </dgm:prSet>
      <dgm:spPr/>
    </dgm:pt>
    <dgm:pt modelId="{6280D987-1CF1-3546-97BC-77C9B1C775BD}" type="pres">
      <dgm:prSet presAssocID="{99CBB122-CA7A-405C-A624-5C2FAFCB097E}" presName="childText" presStyleLbl="revTx" presStyleIdx="1" presStyleCnt="2">
        <dgm:presLayoutVars>
          <dgm:bulletEnabled val="1"/>
        </dgm:presLayoutVars>
      </dgm:prSet>
      <dgm:spPr/>
    </dgm:pt>
  </dgm:ptLst>
  <dgm:cxnLst>
    <dgm:cxn modelId="{E2095125-40A4-41B6-ABD7-57FBF804016C}" srcId="{99CBB122-CA7A-405C-A624-5C2FAFCB097E}" destId="{4365DB72-AEA8-4834-879A-80728335424F}" srcOrd="0" destOrd="0" parTransId="{0699748E-6232-4FC5-B286-B99CEACBA333}" sibTransId="{02E9EF91-C916-42F3-A3CC-91400B1D7B6F}"/>
    <dgm:cxn modelId="{C82D302E-063B-9E44-ABED-1184461DB33C}" type="presOf" srcId="{F5E5F17A-CD73-48EF-AD03-D73F8B1A27BC}" destId="{82197303-9945-3646-BA62-D02BE2F06456}" srcOrd="0" destOrd="0" presId="urn:microsoft.com/office/officeart/2005/8/layout/vList2"/>
    <dgm:cxn modelId="{98350336-7069-4F81-963C-862C4D9458F4}" srcId="{75EBF6A3-B3EF-4F81-AFA0-E0FCA2426E2E}" destId="{D249529B-D96E-4257-83EC-4F097F79D527}" srcOrd="0" destOrd="0" parTransId="{6AFD208A-F45F-4A73-99D8-95CE9C3833CB}" sibTransId="{DDBDBA46-957F-4ECF-BABF-E56E47451CE7}"/>
    <dgm:cxn modelId="{AFA53539-15A8-C94D-8EF5-50474424E5CA}" type="presOf" srcId="{877E3CFB-2EA6-423F-86AB-9B35489C4BCC}" destId="{82197303-9945-3646-BA62-D02BE2F06456}" srcOrd="0" destOrd="1" presId="urn:microsoft.com/office/officeart/2005/8/layout/vList2"/>
    <dgm:cxn modelId="{9E3AD974-453D-4A4D-8D7C-3123CF526699}" srcId="{99CBB122-CA7A-405C-A624-5C2FAFCB097E}" destId="{2927701E-E618-42B7-89A6-C16EE0AEFAC7}" srcOrd="2" destOrd="0" parTransId="{6F397594-540F-4611-A776-A3255749C832}" sibTransId="{FC5EDC9C-81DD-4282-83A9-006BBC580B00}"/>
    <dgm:cxn modelId="{C8BE0C7B-2DD9-104F-ADEF-29B5020C7683}" type="presOf" srcId="{4365DB72-AEA8-4834-879A-80728335424F}" destId="{6280D987-1CF1-3546-97BC-77C9B1C775BD}" srcOrd="0" destOrd="0" presId="urn:microsoft.com/office/officeart/2005/8/layout/vList2"/>
    <dgm:cxn modelId="{66086185-3A0C-FA45-BD2E-F74C1A2A1B02}" type="presOf" srcId="{2927701E-E618-42B7-89A6-C16EE0AEFAC7}" destId="{6280D987-1CF1-3546-97BC-77C9B1C775BD}" srcOrd="0" destOrd="2" presId="urn:microsoft.com/office/officeart/2005/8/layout/vList2"/>
    <dgm:cxn modelId="{0135FF86-B972-CE42-8676-2E12B85C9EC0}" type="presOf" srcId="{3916E816-01C0-455D-86C9-267C98E24BF6}" destId="{6280D987-1CF1-3546-97BC-77C9B1C775BD}" srcOrd="0" destOrd="1" presId="urn:microsoft.com/office/officeart/2005/8/layout/vList2"/>
    <dgm:cxn modelId="{CC917B88-7C3D-4680-BE68-084C819348E8}" srcId="{99CBB122-CA7A-405C-A624-5C2FAFCB097E}" destId="{3916E816-01C0-455D-86C9-267C98E24BF6}" srcOrd="1" destOrd="0" parTransId="{B7481275-24E2-42B7-9AC4-43D28FB35659}" sibTransId="{09EA31B7-8213-4739-9A04-E607DB90ED6E}"/>
    <dgm:cxn modelId="{8B3CD3A5-FDD3-4D1B-8D40-15D0581357E6}" srcId="{D249529B-D96E-4257-83EC-4F097F79D527}" destId="{F5E5F17A-CD73-48EF-AD03-D73F8B1A27BC}" srcOrd="0" destOrd="0" parTransId="{9CEB9657-BB1C-4507-87AE-64641A7C997A}" sibTransId="{FA172F39-8CCA-4004-A7BB-D5D574217554}"/>
    <dgm:cxn modelId="{0C2D7DAC-4982-534A-A31B-7A7D01AE1FBE}" type="presOf" srcId="{99CBB122-CA7A-405C-A624-5C2FAFCB097E}" destId="{2AC9F67C-73FD-BB4D-B604-0BE89535ED9F}" srcOrd="0" destOrd="0" presId="urn:microsoft.com/office/officeart/2005/8/layout/vList2"/>
    <dgm:cxn modelId="{DAAA51BC-DF81-C24B-8AF0-60E9E1C2C75E}" type="presOf" srcId="{D249529B-D96E-4257-83EC-4F097F79D527}" destId="{422EB6A9-2182-4447-A09D-E0DBF78DA57D}" srcOrd="0" destOrd="0" presId="urn:microsoft.com/office/officeart/2005/8/layout/vList2"/>
    <dgm:cxn modelId="{D8414EE1-97DA-4B4D-A47D-112EF0ABF304}" type="presOf" srcId="{75EBF6A3-B3EF-4F81-AFA0-E0FCA2426E2E}" destId="{8901DD12-CD68-1E43-9CFA-DB7B79531AF8}" srcOrd="0" destOrd="0" presId="urn:microsoft.com/office/officeart/2005/8/layout/vList2"/>
    <dgm:cxn modelId="{DC2B31ED-4E5D-423A-89DA-4D6FFFED3A53}" srcId="{D249529B-D96E-4257-83EC-4F097F79D527}" destId="{877E3CFB-2EA6-423F-86AB-9B35489C4BCC}" srcOrd="1" destOrd="0" parTransId="{40A34855-70DA-40C0-89F0-7324A0E6F41F}" sibTransId="{0199AC73-34AC-45CE-B8F0-14ACB2A996A5}"/>
    <dgm:cxn modelId="{9B6EC8FC-4E99-404F-8495-B509B81C1BAB}" srcId="{75EBF6A3-B3EF-4F81-AFA0-E0FCA2426E2E}" destId="{99CBB122-CA7A-405C-A624-5C2FAFCB097E}" srcOrd="1" destOrd="0" parTransId="{BAE22C56-DCE5-4FE4-A4FC-9DAF9A04A5BA}" sibTransId="{ABD89B64-215E-44FD-BED5-3D93F48E0C0F}"/>
    <dgm:cxn modelId="{869E6B52-8C18-7340-95D9-8E0BD0B62966}" type="presParOf" srcId="{8901DD12-CD68-1E43-9CFA-DB7B79531AF8}" destId="{422EB6A9-2182-4447-A09D-E0DBF78DA57D}" srcOrd="0" destOrd="0" presId="urn:microsoft.com/office/officeart/2005/8/layout/vList2"/>
    <dgm:cxn modelId="{723B9386-DC6C-DA4C-9BEF-16CE612E0490}" type="presParOf" srcId="{8901DD12-CD68-1E43-9CFA-DB7B79531AF8}" destId="{82197303-9945-3646-BA62-D02BE2F06456}" srcOrd="1" destOrd="0" presId="urn:microsoft.com/office/officeart/2005/8/layout/vList2"/>
    <dgm:cxn modelId="{750D567C-59C9-9841-8479-EE76A32FB782}" type="presParOf" srcId="{8901DD12-CD68-1E43-9CFA-DB7B79531AF8}" destId="{2AC9F67C-73FD-BB4D-B604-0BE89535ED9F}" srcOrd="2" destOrd="0" presId="urn:microsoft.com/office/officeart/2005/8/layout/vList2"/>
    <dgm:cxn modelId="{2968C2A4-BD37-164C-BE72-F61470D9B7E6}" type="presParOf" srcId="{8901DD12-CD68-1E43-9CFA-DB7B79531AF8}" destId="{6280D987-1CF1-3546-97BC-77C9B1C775B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2FF0CB-E245-4C73-BEA8-494A933304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13B5A2-9C94-499D-A608-519981F8CB5C}">
      <dgm:prSet/>
      <dgm:spPr/>
      <dgm:t>
        <a:bodyPr/>
        <a:lstStyle/>
        <a:p>
          <a:endParaRPr lang="en-US" dirty="0"/>
        </a:p>
      </dgm:t>
    </dgm:pt>
    <dgm:pt modelId="{B7EB4CB7-76B0-4F28-8007-98987A4E1181}" type="parTrans" cxnId="{45097898-9D65-4263-BC07-4D3C2BAA482A}">
      <dgm:prSet/>
      <dgm:spPr/>
      <dgm:t>
        <a:bodyPr/>
        <a:lstStyle/>
        <a:p>
          <a:endParaRPr lang="en-US"/>
        </a:p>
      </dgm:t>
    </dgm:pt>
    <dgm:pt modelId="{5154E513-2BB0-4674-A0E4-1B7286E3AC7A}" type="sibTrans" cxnId="{45097898-9D65-4263-BC07-4D3C2BAA482A}">
      <dgm:prSet/>
      <dgm:spPr/>
      <dgm:t>
        <a:bodyPr/>
        <a:lstStyle/>
        <a:p>
          <a:endParaRPr lang="en-US"/>
        </a:p>
      </dgm:t>
    </dgm:pt>
    <dgm:pt modelId="{8382BE93-D3BC-462F-AC80-CAAE0C3791C1}">
      <dgm:prSet/>
      <dgm:spPr/>
      <dgm:t>
        <a:bodyPr/>
        <a:lstStyle/>
        <a:p>
          <a:endParaRPr lang="en-US" dirty="0"/>
        </a:p>
      </dgm:t>
    </dgm:pt>
    <dgm:pt modelId="{470EC032-900D-4E36-90A2-B3456480E50F}" type="parTrans" cxnId="{49CD1FB6-47E1-42D9-A50C-6D612A1AE416}">
      <dgm:prSet/>
      <dgm:spPr/>
      <dgm:t>
        <a:bodyPr/>
        <a:lstStyle/>
        <a:p>
          <a:endParaRPr lang="en-US"/>
        </a:p>
      </dgm:t>
    </dgm:pt>
    <dgm:pt modelId="{E2924530-08B9-436F-A4B5-CDB1A51E4FCB}" type="sibTrans" cxnId="{49CD1FB6-47E1-42D9-A50C-6D612A1AE416}">
      <dgm:prSet/>
      <dgm:spPr/>
      <dgm:t>
        <a:bodyPr/>
        <a:lstStyle/>
        <a:p>
          <a:endParaRPr lang="en-US"/>
        </a:p>
      </dgm:t>
    </dgm:pt>
    <dgm:pt modelId="{BFE4D252-D800-43BD-8F56-2E163A7F6331}">
      <dgm:prSet/>
      <dgm:spPr/>
      <dgm:t>
        <a:bodyPr/>
        <a:lstStyle/>
        <a:p>
          <a:endParaRPr lang="en-US" dirty="0"/>
        </a:p>
      </dgm:t>
    </dgm:pt>
    <dgm:pt modelId="{C7772DAD-2768-4623-9E70-0331E5F9D02A}" type="parTrans" cxnId="{1F497016-7463-439C-B220-32E81E655024}">
      <dgm:prSet/>
      <dgm:spPr/>
      <dgm:t>
        <a:bodyPr/>
        <a:lstStyle/>
        <a:p>
          <a:endParaRPr lang="en-US"/>
        </a:p>
      </dgm:t>
    </dgm:pt>
    <dgm:pt modelId="{5FAA5691-E89F-4A82-82A3-25E02DC4B66D}" type="sibTrans" cxnId="{1F497016-7463-439C-B220-32E81E655024}">
      <dgm:prSet/>
      <dgm:spPr/>
      <dgm:t>
        <a:bodyPr/>
        <a:lstStyle/>
        <a:p>
          <a:endParaRPr lang="en-US"/>
        </a:p>
      </dgm:t>
    </dgm:pt>
    <dgm:pt modelId="{CBCDF448-6610-41AD-AE38-A54CFB5E3B3B}">
      <dgm:prSet/>
      <dgm:spPr/>
      <dgm:t>
        <a:bodyPr/>
        <a:lstStyle/>
        <a:p>
          <a:endParaRPr lang="en-US" dirty="0"/>
        </a:p>
      </dgm:t>
    </dgm:pt>
    <dgm:pt modelId="{AC92ADC2-3B9A-4496-8D9D-49EC77C21AD7}" type="parTrans" cxnId="{125C5977-E595-42D0-8042-6BF0A840F959}">
      <dgm:prSet/>
      <dgm:spPr/>
      <dgm:t>
        <a:bodyPr/>
        <a:lstStyle/>
        <a:p>
          <a:endParaRPr lang="en-US"/>
        </a:p>
      </dgm:t>
    </dgm:pt>
    <dgm:pt modelId="{CD4D10F5-3625-4612-89FD-B946C4256DAE}" type="sibTrans" cxnId="{125C5977-E595-42D0-8042-6BF0A840F959}">
      <dgm:prSet/>
      <dgm:spPr/>
      <dgm:t>
        <a:bodyPr/>
        <a:lstStyle/>
        <a:p>
          <a:endParaRPr lang="en-US"/>
        </a:p>
      </dgm:t>
    </dgm:pt>
    <dgm:pt modelId="{18CD49C7-72BC-474F-9BC5-2E020DB5B498}">
      <dgm:prSet/>
      <dgm:spPr/>
      <dgm:t>
        <a:bodyPr/>
        <a:lstStyle/>
        <a:p>
          <a:endParaRPr lang="en-US" dirty="0"/>
        </a:p>
      </dgm:t>
    </dgm:pt>
    <dgm:pt modelId="{EE93AEC7-0AE8-4D58-89E9-21080074616E}" type="parTrans" cxnId="{D5011085-095C-4F41-BE5B-9C4290F5096B}">
      <dgm:prSet/>
      <dgm:spPr/>
      <dgm:t>
        <a:bodyPr/>
        <a:lstStyle/>
        <a:p>
          <a:endParaRPr lang="en-US"/>
        </a:p>
      </dgm:t>
    </dgm:pt>
    <dgm:pt modelId="{4F11A6E7-2235-4192-9B54-256E243F6AC4}" type="sibTrans" cxnId="{D5011085-095C-4F41-BE5B-9C4290F5096B}">
      <dgm:prSet/>
      <dgm:spPr/>
      <dgm:t>
        <a:bodyPr/>
        <a:lstStyle/>
        <a:p>
          <a:endParaRPr lang="en-US"/>
        </a:p>
      </dgm:t>
    </dgm:pt>
    <dgm:pt modelId="{1015B14D-6BC8-469B-9A06-8E4EDC4E103B}">
      <dgm:prSet/>
      <dgm:spPr/>
      <dgm:t>
        <a:bodyPr/>
        <a:lstStyle/>
        <a:p>
          <a:endParaRPr lang="en-US" dirty="0"/>
        </a:p>
      </dgm:t>
    </dgm:pt>
    <dgm:pt modelId="{6FE037E9-9174-4F59-84D8-D862D2D16BE7}" type="parTrans" cxnId="{D9A5FC87-5203-45F9-863B-B867413349D9}">
      <dgm:prSet/>
      <dgm:spPr/>
      <dgm:t>
        <a:bodyPr/>
        <a:lstStyle/>
        <a:p>
          <a:endParaRPr lang="en-US"/>
        </a:p>
      </dgm:t>
    </dgm:pt>
    <dgm:pt modelId="{9BB11236-E3E9-43F8-AFE4-C21A0A993FC6}" type="sibTrans" cxnId="{D9A5FC87-5203-45F9-863B-B867413349D9}">
      <dgm:prSet/>
      <dgm:spPr/>
      <dgm:t>
        <a:bodyPr/>
        <a:lstStyle/>
        <a:p>
          <a:endParaRPr lang="en-US"/>
        </a:p>
      </dgm:t>
    </dgm:pt>
    <dgm:pt modelId="{249032AE-A7BE-40C0-B1DF-EC751E7741C1}" type="pres">
      <dgm:prSet presAssocID="{D02FF0CB-E245-4C73-BEA8-494A93330473}" presName="root" presStyleCnt="0">
        <dgm:presLayoutVars>
          <dgm:dir/>
          <dgm:resizeHandles val="exact"/>
        </dgm:presLayoutVars>
      </dgm:prSet>
      <dgm:spPr/>
    </dgm:pt>
    <dgm:pt modelId="{E3D4CA63-FAED-4745-8E8D-8938FBC674F7}" type="pres">
      <dgm:prSet presAssocID="{F913B5A2-9C94-499D-A608-519981F8CB5C}" presName="compNode" presStyleCnt="0"/>
      <dgm:spPr/>
    </dgm:pt>
    <dgm:pt modelId="{C1759EEA-0C46-46E2-BEC4-B596AD1BF1DD}" type="pres">
      <dgm:prSet presAssocID="{F913B5A2-9C94-499D-A608-519981F8CB5C}" presName="bgRect" presStyleLbl="bgShp" presStyleIdx="0" presStyleCnt="6"/>
      <dgm:spPr/>
    </dgm:pt>
    <dgm:pt modelId="{185D0FA0-52B0-41B4-885A-C0950C2C1733}" type="pres">
      <dgm:prSet presAssocID="{F913B5A2-9C94-499D-A608-519981F8CB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pack"/>
        </a:ext>
      </dgm:extLst>
    </dgm:pt>
    <dgm:pt modelId="{AD46DBB3-3139-4DCA-A060-863D17A3761A}" type="pres">
      <dgm:prSet presAssocID="{F913B5A2-9C94-499D-A608-519981F8CB5C}" presName="spaceRect" presStyleCnt="0"/>
      <dgm:spPr/>
    </dgm:pt>
    <dgm:pt modelId="{AC735852-55D4-461A-A054-F2F076AD3718}" type="pres">
      <dgm:prSet presAssocID="{F913B5A2-9C94-499D-A608-519981F8CB5C}" presName="parTx" presStyleLbl="revTx" presStyleIdx="0" presStyleCnt="6">
        <dgm:presLayoutVars>
          <dgm:chMax val="0"/>
          <dgm:chPref val="0"/>
        </dgm:presLayoutVars>
      </dgm:prSet>
      <dgm:spPr/>
    </dgm:pt>
    <dgm:pt modelId="{89A0C99C-24A2-4159-9ED3-DCEA35EA37D1}" type="pres">
      <dgm:prSet presAssocID="{5154E513-2BB0-4674-A0E4-1B7286E3AC7A}" presName="sibTrans" presStyleCnt="0"/>
      <dgm:spPr/>
    </dgm:pt>
    <dgm:pt modelId="{BECF143B-D857-4400-AF16-2EE423199894}" type="pres">
      <dgm:prSet presAssocID="{8382BE93-D3BC-462F-AC80-CAAE0C3791C1}" presName="compNode" presStyleCnt="0"/>
      <dgm:spPr/>
    </dgm:pt>
    <dgm:pt modelId="{E145B535-D291-4838-B11A-6A0A4330035B}" type="pres">
      <dgm:prSet presAssocID="{8382BE93-D3BC-462F-AC80-CAAE0C3791C1}" presName="bgRect" presStyleLbl="bgShp" presStyleIdx="1" presStyleCnt="6"/>
      <dgm:spPr/>
    </dgm:pt>
    <dgm:pt modelId="{B16E6366-4F73-4B1F-8015-4EC994E5EDD6}" type="pres">
      <dgm:prSet presAssocID="{8382BE93-D3BC-462F-AC80-CAAE0C3791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0E44F5-3F57-4134-9507-8A5738D4EF98}" type="pres">
      <dgm:prSet presAssocID="{8382BE93-D3BC-462F-AC80-CAAE0C3791C1}" presName="spaceRect" presStyleCnt="0"/>
      <dgm:spPr/>
    </dgm:pt>
    <dgm:pt modelId="{7A6A0836-3F4E-41C2-AF30-BF8582240F7E}" type="pres">
      <dgm:prSet presAssocID="{8382BE93-D3BC-462F-AC80-CAAE0C3791C1}" presName="parTx" presStyleLbl="revTx" presStyleIdx="1" presStyleCnt="6">
        <dgm:presLayoutVars>
          <dgm:chMax val="0"/>
          <dgm:chPref val="0"/>
        </dgm:presLayoutVars>
      </dgm:prSet>
      <dgm:spPr/>
    </dgm:pt>
    <dgm:pt modelId="{CA870043-8B13-4D6A-9B21-F01206FDC180}" type="pres">
      <dgm:prSet presAssocID="{E2924530-08B9-436F-A4B5-CDB1A51E4FCB}" presName="sibTrans" presStyleCnt="0"/>
      <dgm:spPr/>
    </dgm:pt>
    <dgm:pt modelId="{B864BDFA-B3CD-47EA-B948-FAC2D3754DD7}" type="pres">
      <dgm:prSet presAssocID="{BFE4D252-D800-43BD-8F56-2E163A7F6331}" presName="compNode" presStyleCnt="0"/>
      <dgm:spPr/>
    </dgm:pt>
    <dgm:pt modelId="{FD613601-CDC4-4C74-A4C0-08809C1CA14B}" type="pres">
      <dgm:prSet presAssocID="{BFE4D252-D800-43BD-8F56-2E163A7F6331}" presName="bgRect" presStyleLbl="bgShp" presStyleIdx="2" presStyleCnt="6"/>
      <dgm:spPr/>
    </dgm:pt>
    <dgm:pt modelId="{3D5C1AF6-7636-45A8-98E1-3AC7FD3FBF2A}" type="pres">
      <dgm:prSet presAssocID="{BFE4D252-D800-43BD-8F56-2E163A7F63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460F5BE1-A038-4DFA-BDC1-57A40259D52E}" type="pres">
      <dgm:prSet presAssocID="{BFE4D252-D800-43BD-8F56-2E163A7F6331}" presName="spaceRect" presStyleCnt="0"/>
      <dgm:spPr/>
    </dgm:pt>
    <dgm:pt modelId="{B1E22976-D50A-4A3C-8531-C730A9660979}" type="pres">
      <dgm:prSet presAssocID="{BFE4D252-D800-43BD-8F56-2E163A7F6331}" presName="parTx" presStyleLbl="revTx" presStyleIdx="2" presStyleCnt="6">
        <dgm:presLayoutVars>
          <dgm:chMax val="0"/>
          <dgm:chPref val="0"/>
        </dgm:presLayoutVars>
      </dgm:prSet>
      <dgm:spPr/>
    </dgm:pt>
    <dgm:pt modelId="{A9357493-B7B7-4E2E-BF54-123C98DAAF12}" type="pres">
      <dgm:prSet presAssocID="{5FAA5691-E89F-4A82-82A3-25E02DC4B66D}" presName="sibTrans" presStyleCnt="0"/>
      <dgm:spPr/>
    </dgm:pt>
    <dgm:pt modelId="{9FC7F251-36EC-4AAE-95D9-3BF0079C37AC}" type="pres">
      <dgm:prSet presAssocID="{CBCDF448-6610-41AD-AE38-A54CFB5E3B3B}" presName="compNode" presStyleCnt="0"/>
      <dgm:spPr/>
    </dgm:pt>
    <dgm:pt modelId="{C5C58E95-236A-4978-810E-55EC9DAFD05D}" type="pres">
      <dgm:prSet presAssocID="{CBCDF448-6610-41AD-AE38-A54CFB5E3B3B}" presName="bgRect" presStyleLbl="bgShp" presStyleIdx="3" presStyleCnt="6"/>
      <dgm:spPr/>
    </dgm:pt>
    <dgm:pt modelId="{4E7E3DE9-B622-4FD6-9A83-624BA130E97A}" type="pres">
      <dgm:prSet presAssocID="{CBCDF448-6610-41AD-AE38-A54CFB5E3B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3CDA9A3C-F311-4190-A3AA-0F83F52D74B2}" type="pres">
      <dgm:prSet presAssocID="{CBCDF448-6610-41AD-AE38-A54CFB5E3B3B}" presName="spaceRect" presStyleCnt="0"/>
      <dgm:spPr/>
    </dgm:pt>
    <dgm:pt modelId="{316B1C27-0CE4-4CD7-B0AE-AB256FC4F8F3}" type="pres">
      <dgm:prSet presAssocID="{CBCDF448-6610-41AD-AE38-A54CFB5E3B3B}" presName="parTx" presStyleLbl="revTx" presStyleIdx="3" presStyleCnt="6">
        <dgm:presLayoutVars>
          <dgm:chMax val="0"/>
          <dgm:chPref val="0"/>
        </dgm:presLayoutVars>
      </dgm:prSet>
      <dgm:spPr/>
    </dgm:pt>
    <dgm:pt modelId="{3D9B4CB4-954C-4239-BF66-33463E443D45}" type="pres">
      <dgm:prSet presAssocID="{CD4D10F5-3625-4612-89FD-B946C4256DAE}" presName="sibTrans" presStyleCnt="0"/>
      <dgm:spPr/>
    </dgm:pt>
    <dgm:pt modelId="{8D6D1725-9425-4FD6-878B-1B03AD863BF1}" type="pres">
      <dgm:prSet presAssocID="{18CD49C7-72BC-474F-9BC5-2E020DB5B498}" presName="compNode" presStyleCnt="0"/>
      <dgm:spPr/>
    </dgm:pt>
    <dgm:pt modelId="{4E9523D2-97EC-491C-ACAE-94FACA330232}" type="pres">
      <dgm:prSet presAssocID="{18CD49C7-72BC-474F-9BC5-2E020DB5B498}" presName="bgRect" presStyleLbl="bgShp" presStyleIdx="4" presStyleCnt="6"/>
      <dgm:spPr/>
    </dgm:pt>
    <dgm:pt modelId="{E4D9A263-2702-45A3-83EB-BD402F25A5D2}" type="pres">
      <dgm:prSet presAssocID="{18CD49C7-72BC-474F-9BC5-2E020DB5B4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issors"/>
        </a:ext>
      </dgm:extLst>
    </dgm:pt>
    <dgm:pt modelId="{5509903C-4F01-4E26-A3C7-B92EAD66870A}" type="pres">
      <dgm:prSet presAssocID="{18CD49C7-72BC-474F-9BC5-2E020DB5B498}" presName="spaceRect" presStyleCnt="0"/>
      <dgm:spPr/>
    </dgm:pt>
    <dgm:pt modelId="{49378A89-2DEC-4833-A69C-CD96CC4991D2}" type="pres">
      <dgm:prSet presAssocID="{18CD49C7-72BC-474F-9BC5-2E020DB5B498}" presName="parTx" presStyleLbl="revTx" presStyleIdx="4" presStyleCnt="6">
        <dgm:presLayoutVars>
          <dgm:chMax val="0"/>
          <dgm:chPref val="0"/>
        </dgm:presLayoutVars>
      </dgm:prSet>
      <dgm:spPr/>
    </dgm:pt>
    <dgm:pt modelId="{61B84BB5-8059-41A6-9A79-8923C314EE40}" type="pres">
      <dgm:prSet presAssocID="{4F11A6E7-2235-4192-9B54-256E243F6AC4}" presName="sibTrans" presStyleCnt="0"/>
      <dgm:spPr/>
    </dgm:pt>
    <dgm:pt modelId="{755CBC0D-1472-46A2-81AC-6ED200FE1612}" type="pres">
      <dgm:prSet presAssocID="{1015B14D-6BC8-469B-9A06-8E4EDC4E103B}" presName="compNode" presStyleCnt="0"/>
      <dgm:spPr/>
    </dgm:pt>
    <dgm:pt modelId="{76FD88F8-BA4A-472C-B0CB-633EA7DA0D1D}" type="pres">
      <dgm:prSet presAssocID="{1015B14D-6BC8-469B-9A06-8E4EDC4E103B}" presName="bgRect" presStyleLbl="bgShp" presStyleIdx="5" presStyleCnt="6"/>
      <dgm:spPr/>
    </dgm:pt>
    <dgm:pt modelId="{5C4B7D1B-7991-45E4-8157-FC13BA545EB9}" type="pres">
      <dgm:prSet presAssocID="{1015B14D-6BC8-469B-9A06-8E4EDC4E10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636A3EFD-DC24-4C7A-B2B2-50B28D2CE63B}" type="pres">
      <dgm:prSet presAssocID="{1015B14D-6BC8-469B-9A06-8E4EDC4E103B}" presName="spaceRect" presStyleCnt="0"/>
      <dgm:spPr/>
    </dgm:pt>
    <dgm:pt modelId="{A55286F0-352C-40D3-83FF-CC5EDC2EC1C6}" type="pres">
      <dgm:prSet presAssocID="{1015B14D-6BC8-469B-9A06-8E4EDC4E103B}" presName="parTx" presStyleLbl="revTx" presStyleIdx="5" presStyleCnt="6">
        <dgm:presLayoutVars>
          <dgm:chMax val="0"/>
          <dgm:chPref val="0"/>
        </dgm:presLayoutVars>
      </dgm:prSet>
      <dgm:spPr/>
    </dgm:pt>
  </dgm:ptLst>
  <dgm:cxnLst>
    <dgm:cxn modelId="{9A48F20E-4DCB-40CC-8D5E-8826F2251095}" type="presOf" srcId="{BFE4D252-D800-43BD-8F56-2E163A7F6331}" destId="{B1E22976-D50A-4A3C-8531-C730A9660979}" srcOrd="0" destOrd="0" presId="urn:microsoft.com/office/officeart/2018/2/layout/IconVerticalSolidList"/>
    <dgm:cxn modelId="{1F497016-7463-439C-B220-32E81E655024}" srcId="{D02FF0CB-E245-4C73-BEA8-494A93330473}" destId="{BFE4D252-D800-43BD-8F56-2E163A7F6331}" srcOrd="2" destOrd="0" parTransId="{C7772DAD-2768-4623-9E70-0331E5F9D02A}" sibTransId="{5FAA5691-E89F-4A82-82A3-25E02DC4B66D}"/>
    <dgm:cxn modelId="{5E69B319-9DF6-4950-9FBE-5CD8CF144EA2}" type="presOf" srcId="{18CD49C7-72BC-474F-9BC5-2E020DB5B498}" destId="{49378A89-2DEC-4833-A69C-CD96CC4991D2}" srcOrd="0" destOrd="0" presId="urn:microsoft.com/office/officeart/2018/2/layout/IconVerticalSolidList"/>
    <dgm:cxn modelId="{3FB4582B-F16F-4C79-B0D3-E4CDD8B02F64}" type="presOf" srcId="{8382BE93-D3BC-462F-AC80-CAAE0C3791C1}" destId="{7A6A0836-3F4E-41C2-AF30-BF8582240F7E}" srcOrd="0" destOrd="0" presId="urn:microsoft.com/office/officeart/2018/2/layout/IconVerticalSolidList"/>
    <dgm:cxn modelId="{4630053E-5264-4227-949B-2F68D3C06D2E}" type="presOf" srcId="{D02FF0CB-E245-4C73-BEA8-494A93330473}" destId="{249032AE-A7BE-40C0-B1DF-EC751E7741C1}" srcOrd="0" destOrd="0" presId="urn:microsoft.com/office/officeart/2018/2/layout/IconVerticalSolidList"/>
    <dgm:cxn modelId="{E0C75A6F-600A-4D1D-9D52-7B5907DD8612}" type="presOf" srcId="{1015B14D-6BC8-469B-9A06-8E4EDC4E103B}" destId="{A55286F0-352C-40D3-83FF-CC5EDC2EC1C6}" srcOrd="0" destOrd="0" presId="urn:microsoft.com/office/officeart/2018/2/layout/IconVerticalSolidList"/>
    <dgm:cxn modelId="{125C5977-E595-42D0-8042-6BF0A840F959}" srcId="{D02FF0CB-E245-4C73-BEA8-494A93330473}" destId="{CBCDF448-6610-41AD-AE38-A54CFB5E3B3B}" srcOrd="3" destOrd="0" parTransId="{AC92ADC2-3B9A-4496-8D9D-49EC77C21AD7}" sibTransId="{CD4D10F5-3625-4612-89FD-B946C4256DAE}"/>
    <dgm:cxn modelId="{8CD2FA5A-FB6C-4080-B47C-9C4A44E0FBA7}" type="presOf" srcId="{F913B5A2-9C94-499D-A608-519981F8CB5C}" destId="{AC735852-55D4-461A-A054-F2F076AD3718}" srcOrd="0" destOrd="0" presId="urn:microsoft.com/office/officeart/2018/2/layout/IconVerticalSolidList"/>
    <dgm:cxn modelId="{D5011085-095C-4F41-BE5B-9C4290F5096B}" srcId="{D02FF0CB-E245-4C73-BEA8-494A93330473}" destId="{18CD49C7-72BC-474F-9BC5-2E020DB5B498}" srcOrd="4" destOrd="0" parTransId="{EE93AEC7-0AE8-4D58-89E9-21080074616E}" sibTransId="{4F11A6E7-2235-4192-9B54-256E243F6AC4}"/>
    <dgm:cxn modelId="{D9A5FC87-5203-45F9-863B-B867413349D9}" srcId="{D02FF0CB-E245-4C73-BEA8-494A93330473}" destId="{1015B14D-6BC8-469B-9A06-8E4EDC4E103B}" srcOrd="5" destOrd="0" parTransId="{6FE037E9-9174-4F59-84D8-D862D2D16BE7}" sibTransId="{9BB11236-E3E9-43F8-AFE4-C21A0A993FC6}"/>
    <dgm:cxn modelId="{4DF31F91-8972-4213-BFCA-D4FB872603F8}" type="presOf" srcId="{CBCDF448-6610-41AD-AE38-A54CFB5E3B3B}" destId="{316B1C27-0CE4-4CD7-B0AE-AB256FC4F8F3}" srcOrd="0" destOrd="0" presId="urn:microsoft.com/office/officeart/2018/2/layout/IconVerticalSolidList"/>
    <dgm:cxn modelId="{45097898-9D65-4263-BC07-4D3C2BAA482A}" srcId="{D02FF0CB-E245-4C73-BEA8-494A93330473}" destId="{F913B5A2-9C94-499D-A608-519981F8CB5C}" srcOrd="0" destOrd="0" parTransId="{B7EB4CB7-76B0-4F28-8007-98987A4E1181}" sibTransId="{5154E513-2BB0-4674-A0E4-1B7286E3AC7A}"/>
    <dgm:cxn modelId="{49CD1FB6-47E1-42D9-A50C-6D612A1AE416}" srcId="{D02FF0CB-E245-4C73-BEA8-494A93330473}" destId="{8382BE93-D3BC-462F-AC80-CAAE0C3791C1}" srcOrd="1" destOrd="0" parTransId="{470EC032-900D-4E36-90A2-B3456480E50F}" sibTransId="{E2924530-08B9-436F-A4B5-CDB1A51E4FCB}"/>
    <dgm:cxn modelId="{B0124935-6AA2-4660-B856-D5675F9EA897}" type="presParOf" srcId="{249032AE-A7BE-40C0-B1DF-EC751E7741C1}" destId="{E3D4CA63-FAED-4745-8E8D-8938FBC674F7}" srcOrd="0" destOrd="0" presId="urn:microsoft.com/office/officeart/2018/2/layout/IconVerticalSolidList"/>
    <dgm:cxn modelId="{6C290643-627A-4677-896D-56441E69CDA7}" type="presParOf" srcId="{E3D4CA63-FAED-4745-8E8D-8938FBC674F7}" destId="{C1759EEA-0C46-46E2-BEC4-B596AD1BF1DD}" srcOrd="0" destOrd="0" presId="urn:microsoft.com/office/officeart/2018/2/layout/IconVerticalSolidList"/>
    <dgm:cxn modelId="{773AD4D7-21C5-45E2-B3A6-6A86EBCEBB8B}" type="presParOf" srcId="{E3D4CA63-FAED-4745-8E8D-8938FBC674F7}" destId="{185D0FA0-52B0-41B4-885A-C0950C2C1733}" srcOrd="1" destOrd="0" presId="urn:microsoft.com/office/officeart/2018/2/layout/IconVerticalSolidList"/>
    <dgm:cxn modelId="{1DCE84F1-3697-41AE-AF7E-C0688DF914FA}" type="presParOf" srcId="{E3D4CA63-FAED-4745-8E8D-8938FBC674F7}" destId="{AD46DBB3-3139-4DCA-A060-863D17A3761A}" srcOrd="2" destOrd="0" presId="urn:microsoft.com/office/officeart/2018/2/layout/IconVerticalSolidList"/>
    <dgm:cxn modelId="{D4678E55-B1B1-470E-871C-88950C90044F}" type="presParOf" srcId="{E3D4CA63-FAED-4745-8E8D-8938FBC674F7}" destId="{AC735852-55D4-461A-A054-F2F076AD3718}" srcOrd="3" destOrd="0" presId="urn:microsoft.com/office/officeart/2018/2/layout/IconVerticalSolidList"/>
    <dgm:cxn modelId="{2E9F1FAF-95C0-4043-8089-67ABF4988DCB}" type="presParOf" srcId="{249032AE-A7BE-40C0-B1DF-EC751E7741C1}" destId="{89A0C99C-24A2-4159-9ED3-DCEA35EA37D1}" srcOrd="1" destOrd="0" presId="urn:microsoft.com/office/officeart/2018/2/layout/IconVerticalSolidList"/>
    <dgm:cxn modelId="{5C67F767-9EC2-43EB-90DB-0756EA377999}" type="presParOf" srcId="{249032AE-A7BE-40C0-B1DF-EC751E7741C1}" destId="{BECF143B-D857-4400-AF16-2EE423199894}" srcOrd="2" destOrd="0" presId="urn:microsoft.com/office/officeart/2018/2/layout/IconVerticalSolidList"/>
    <dgm:cxn modelId="{491FD0D5-F354-4E22-B798-E31F9BEE36AF}" type="presParOf" srcId="{BECF143B-D857-4400-AF16-2EE423199894}" destId="{E145B535-D291-4838-B11A-6A0A4330035B}" srcOrd="0" destOrd="0" presId="urn:microsoft.com/office/officeart/2018/2/layout/IconVerticalSolidList"/>
    <dgm:cxn modelId="{AA29628C-EE55-4297-92D2-550BDB8D90EE}" type="presParOf" srcId="{BECF143B-D857-4400-AF16-2EE423199894}" destId="{B16E6366-4F73-4B1F-8015-4EC994E5EDD6}" srcOrd="1" destOrd="0" presId="urn:microsoft.com/office/officeart/2018/2/layout/IconVerticalSolidList"/>
    <dgm:cxn modelId="{48A6418F-8D22-4753-BBCB-E20746B6CB93}" type="presParOf" srcId="{BECF143B-D857-4400-AF16-2EE423199894}" destId="{730E44F5-3F57-4134-9507-8A5738D4EF98}" srcOrd="2" destOrd="0" presId="urn:microsoft.com/office/officeart/2018/2/layout/IconVerticalSolidList"/>
    <dgm:cxn modelId="{9AA746CD-1CC0-4854-B6A8-825AAF061CFF}" type="presParOf" srcId="{BECF143B-D857-4400-AF16-2EE423199894}" destId="{7A6A0836-3F4E-41C2-AF30-BF8582240F7E}" srcOrd="3" destOrd="0" presId="urn:microsoft.com/office/officeart/2018/2/layout/IconVerticalSolidList"/>
    <dgm:cxn modelId="{54889C91-5A22-4BF6-8D06-6A304F4F42D4}" type="presParOf" srcId="{249032AE-A7BE-40C0-B1DF-EC751E7741C1}" destId="{CA870043-8B13-4D6A-9B21-F01206FDC180}" srcOrd="3" destOrd="0" presId="urn:microsoft.com/office/officeart/2018/2/layout/IconVerticalSolidList"/>
    <dgm:cxn modelId="{3216E8A2-2218-4126-A668-7CF12E4C1DAE}" type="presParOf" srcId="{249032AE-A7BE-40C0-B1DF-EC751E7741C1}" destId="{B864BDFA-B3CD-47EA-B948-FAC2D3754DD7}" srcOrd="4" destOrd="0" presId="urn:microsoft.com/office/officeart/2018/2/layout/IconVerticalSolidList"/>
    <dgm:cxn modelId="{99C6E0A0-4BF8-45C8-8044-86B34927EA3F}" type="presParOf" srcId="{B864BDFA-B3CD-47EA-B948-FAC2D3754DD7}" destId="{FD613601-CDC4-4C74-A4C0-08809C1CA14B}" srcOrd="0" destOrd="0" presId="urn:microsoft.com/office/officeart/2018/2/layout/IconVerticalSolidList"/>
    <dgm:cxn modelId="{070627A5-052A-4F46-ACDF-90000A914CAE}" type="presParOf" srcId="{B864BDFA-B3CD-47EA-B948-FAC2D3754DD7}" destId="{3D5C1AF6-7636-45A8-98E1-3AC7FD3FBF2A}" srcOrd="1" destOrd="0" presId="urn:microsoft.com/office/officeart/2018/2/layout/IconVerticalSolidList"/>
    <dgm:cxn modelId="{4625C4E8-CCCA-4B38-9C62-0CD3BD008645}" type="presParOf" srcId="{B864BDFA-B3CD-47EA-B948-FAC2D3754DD7}" destId="{460F5BE1-A038-4DFA-BDC1-57A40259D52E}" srcOrd="2" destOrd="0" presId="urn:microsoft.com/office/officeart/2018/2/layout/IconVerticalSolidList"/>
    <dgm:cxn modelId="{4D98AEC6-D4E8-48DA-8E26-59A9A7B8A5D4}" type="presParOf" srcId="{B864BDFA-B3CD-47EA-B948-FAC2D3754DD7}" destId="{B1E22976-D50A-4A3C-8531-C730A9660979}" srcOrd="3" destOrd="0" presId="urn:microsoft.com/office/officeart/2018/2/layout/IconVerticalSolidList"/>
    <dgm:cxn modelId="{622D2641-3622-4943-86CC-1AAAE9ABA2C5}" type="presParOf" srcId="{249032AE-A7BE-40C0-B1DF-EC751E7741C1}" destId="{A9357493-B7B7-4E2E-BF54-123C98DAAF12}" srcOrd="5" destOrd="0" presId="urn:microsoft.com/office/officeart/2018/2/layout/IconVerticalSolidList"/>
    <dgm:cxn modelId="{FAE3FEF5-2AFE-47F1-874A-BFD355C217DB}" type="presParOf" srcId="{249032AE-A7BE-40C0-B1DF-EC751E7741C1}" destId="{9FC7F251-36EC-4AAE-95D9-3BF0079C37AC}" srcOrd="6" destOrd="0" presId="urn:microsoft.com/office/officeart/2018/2/layout/IconVerticalSolidList"/>
    <dgm:cxn modelId="{A4A96947-B7D8-462F-9AFE-9D8504F125BA}" type="presParOf" srcId="{9FC7F251-36EC-4AAE-95D9-3BF0079C37AC}" destId="{C5C58E95-236A-4978-810E-55EC9DAFD05D}" srcOrd="0" destOrd="0" presId="urn:microsoft.com/office/officeart/2018/2/layout/IconVerticalSolidList"/>
    <dgm:cxn modelId="{BADD061D-7045-42E7-A53E-0B73ECC9AA3D}" type="presParOf" srcId="{9FC7F251-36EC-4AAE-95D9-3BF0079C37AC}" destId="{4E7E3DE9-B622-4FD6-9A83-624BA130E97A}" srcOrd="1" destOrd="0" presId="urn:microsoft.com/office/officeart/2018/2/layout/IconVerticalSolidList"/>
    <dgm:cxn modelId="{DA8FDCDB-2B3D-4302-AACB-4D69170A7E8A}" type="presParOf" srcId="{9FC7F251-36EC-4AAE-95D9-3BF0079C37AC}" destId="{3CDA9A3C-F311-4190-A3AA-0F83F52D74B2}" srcOrd="2" destOrd="0" presId="urn:microsoft.com/office/officeart/2018/2/layout/IconVerticalSolidList"/>
    <dgm:cxn modelId="{CE766679-2EAB-485A-9491-79369A9AE393}" type="presParOf" srcId="{9FC7F251-36EC-4AAE-95D9-3BF0079C37AC}" destId="{316B1C27-0CE4-4CD7-B0AE-AB256FC4F8F3}" srcOrd="3" destOrd="0" presId="urn:microsoft.com/office/officeart/2018/2/layout/IconVerticalSolidList"/>
    <dgm:cxn modelId="{2D554042-ACB1-42BB-9EE0-2FF540E3C249}" type="presParOf" srcId="{249032AE-A7BE-40C0-B1DF-EC751E7741C1}" destId="{3D9B4CB4-954C-4239-BF66-33463E443D45}" srcOrd="7" destOrd="0" presId="urn:microsoft.com/office/officeart/2018/2/layout/IconVerticalSolidList"/>
    <dgm:cxn modelId="{9B6ACC49-74CC-4532-8EAA-0A930DF9B7EA}" type="presParOf" srcId="{249032AE-A7BE-40C0-B1DF-EC751E7741C1}" destId="{8D6D1725-9425-4FD6-878B-1B03AD863BF1}" srcOrd="8" destOrd="0" presId="urn:microsoft.com/office/officeart/2018/2/layout/IconVerticalSolidList"/>
    <dgm:cxn modelId="{71E685E6-9C0C-47E9-8C78-F5F53B5FCE7C}" type="presParOf" srcId="{8D6D1725-9425-4FD6-878B-1B03AD863BF1}" destId="{4E9523D2-97EC-491C-ACAE-94FACA330232}" srcOrd="0" destOrd="0" presId="urn:microsoft.com/office/officeart/2018/2/layout/IconVerticalSolidList"/>
    <dgm:cxn modelId="{F1145C61-A995-437D-BFCC-0A70658BD2BD}" type="presParOf" srcId="{8D6D1725-9425-4FD6-878B-1B03AD863BF1}" destId="{E4D9A263-2702-45A3-83EB-BD402F25A5D2}" srcOrd="1" destOrd="0" presId="urn:microsoft.com/office/officeart/2018/2/layout/IconVerticalSolidList"/>
    <dgm:cxn modelId="{B95750C3-23C4-4AE6-B28D-0E92856E5C73}" type="presParOf" srcId="{8D6D1725-9425-4FD6-878B-1B03AD863BF1}" destId="{5509903C-4F01-4E26-A3C7-B92EAD66870A}" srcOrd="2" destOrd="0" presId="urn:microsoft.com/office/officeart/2018/2/layout/IconVerticalSolidList"/>
    <dgm:cxn modelId="{10D1D8D9-DC00-4421-9B7C-368617C1B1F1}" type="presParOf" srcId="{8D6D1725-9425-4FD6-878B-1B03AD863BF1}" destId="{49378A89-2DEC-4833-A69C-CD96CC4991D2}" srcOrd="3" destOrd="0" presId="urn:microsoft.com/office/officeart/2018/2/layout/IconVerticalSolidList"/>
    <dgm:cxn modelId="{88EED2B1-8EBE-4EBF-A9E4-FC09B59DE2C8}" type="presParOf" srcId="{249032AE-A7BE-40C0-B1DF-EC751E7741C1}" destId="{61B84BB5-8059-41A6-9A79-8923C314EE40}" srcOrd="9" destOrd="0" presId="urn:microsoft.com/office/officeart/2018/2/layout/IconVerticalSolidList"/>
    <dgm:cxn modelId="{6E5BCD44-83E6-4297-A5E7-B90646A8EA25}" type="presParOf" srcId="{249032AE-A7BE-40C0-B1DF-EC751E7741C1}" destId="{755CBC0D-1472-46A2-81AC-6ED200FE1612}" srcOrd="10" destOrd="0" presId="urn:microsoft.com/office/officeart/2018/2/layout/IconVerticalSolidList"/>
    <dgm:cxn modelId="{9E6030C8-0B8A-428B-BF09-B8A242783F01}" type="presParOf" srcId="{755CBC0D-1472-46A2-81AC-6ED200FE1612}" destId="{76FD88F8-BA4A-472C-B0CB-633EA7DA0D1D}" srcOrd="0" destOrd="0" presId="urn:microsoft.com/office/officeart/2018/2/layout/IconVerticalSolidList"/>
    <dgm:cxn modelId="{675F994E-B89E-421E-B4CF-2EFD9F33C60E}" type="presParOf" srcId="{755CBC0D-1472-46A2-81AC-6ED200FE1612}" destId="{5C4B7D1B-7991-45E4-8157-FC13BA545EB9}" srcOrd="1" destOrd="0" presId="urn:microsoft.com/office/officeart/2018/2/layout/IconVerticalSolidList"/>
    <dgm:cxn modelId="{40AFFA34-C0EF-46A5-B859-12B4DC99DE9D}" type="presParOf" srcId="{755CBC0D-1472-46A2-81AC-6ED200FE1612}" destId="{636A3EFD-DC24-4C7A-B2B2-50B28D2CE63B}" srcOrd="2" destOrd="0" presId="urn:microsoft.com/office/officeart/2018/2/layout/IconVerticalSolidList"/>
    <dgm:cxn modelId="{6E3A6D3B-1F39-4F95-81E8-8C6FFDD7635E}" type="presParOf" srcId="{755CBC0D-1472-46A2-81AC-6ED200FE1612}" destId="{A55286F0-352C-40D3-83FF-CC5EDC2EC1C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EB6A9-2182-4447-A09D-E0DBF78DA57D}">
      <dsp:nvSpPr>
        <dsp:cNvPr id="0" name=""/>
        <dsp:cNvSpPr/>
      </dsp:nvSpPr>
      <dsp:spPr>
        <a:xfrm>
          <a:off x="0" y="105191"/>
          <a:ext cx="6545199" cy="959400"/>
        </a:xfrm>
        <a:prstGeom prst="round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A BIT OF THEORY</a:t>
          </a:r>
        </a:p>
      </dsp:txBody>
      <dsp:txXfrm>
        <a:off x="46834" y="152025"/>
        <a:ext cx="6451531" cy="865732"/>
      </dsp:txXfrm>
    </dsp:sp>
    <dsp:sp modelId="{82197303-9945-3646-BA62-D02BE2F06456}">
      <dsp:nvSpPr>
        <dsp:cNvPr id="0" name=""/>
        <dsp:cNvSpPr/>
      </dsp:nvSpPr>
      <dsp:spPr>
        <a:xfrm>
          <a:off x="0" y="1064591"/>
          <a:ext cx="654519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Scala overview</a:t>
          </a:r>
        </a:p>
        <a:p>
          <a:pPr marL="285750" lvl="1" indent="-285750" algn="l" defTabSz="1377950">
            <a:lnSpc>
              <a:spcPct val="90000"/>
            </a:lnSpc>
            <a:spcBef>
              <a:spcPct val="0"/>
            </a:spcBef>
            <a:spcAft>
              <a:spcPct val="20000"/>
            </a:spcAft>
            <a:buChar char="•"/>
          </a:pPr>
          <a:r>
            <a:rPr lang="en-US" sz="3100" kern="1200" dirty="0"/>
            <a:t>Functional Programming</a:t>
          </a:r>
        </a:p>
      </dsp:txBody>
      <dsp:txXfrm>
        <a:off x="0" y="1064591"/>
        <a:ext cx="6545199" cy="1076400"/>
      </dsp:txXfrm>
    </dsp:sp>
    <dsp:sp modelId="{2AC9F67C-73FD-BB4D-B604-0BE89535ED9F}">
      <dsp:nvSpPr>
        <dsp:cNvPr id="0" name=""/>
        <dsp:cNvSpPr/>
      </dsp:nvSpPr>
      <dsp:spPr>
        <a:xfrm>
          <a:off x="0" y="2140991"/>
          <a:ext cx="6545199" cy="959400"/>
        </a:xfrm>
        <a:prstGeom prst="roundRect">
          <a:avLst/>
        </a:prstGeom>
        <a:gradFill rotWithShape="0">
          <a:gsLst>
            <a:gs pos="0">
              <a:schemeClr val="accent5">
                <a:hueOff val="-2004937"/>
                <a:satOff val="1102"/>
                <a:lumOff val="5294"/>
                <a:alphaOff val="0"/>
                <a:tint val="98000"/>
                <a:lumMod val="100000"/>
              </a:schemeClr>
            </a:gs>
            <a:gs pos="100000">
              <a:schemeClr val="accent5">
                <a:hueOff val="-2004937"/>
                <a:satOff val="1102"/>
                <a:lumOff val="52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PRACTICAL</a:t>
          </a:r>
        </a:p>
      </dsp:txBody>
      <dsp:txXfrm>
        <a:off x="46834" y="2187825"/>
        <a:ext cx="6451531" cy="865732"/>
      </dsp:txXfrm>
    </dsp:sp>
    <dsp:sp modelId="{6280D987-1CF1-3546-97BC-77C9B1C775BD}">
      <dsp:nvSpPr>
        <dsp:cNvPr id="0" name=""/>
        <dsp:cNvSpPr/>
      </dsp:nvSpPr>
      <dsp:spPr>
        <a:xfrm>
          <a:off x="0" y="3100391"/>
          <a:ext cx="6545199" cy="1614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XML transformation to JSON</a:t>
          </a:r>
        </a:p>
        <a:p>
          <a:pPr marL="285750" lvl="1" indent="-285750" algn="l" defTabSz="1377950">
            <a:lnSpc>
              <a:spcPct val="90000"/>
            </a:lnSpc>
            <a:spcBef>
              <a:spcPct val="0"/>
            </a:spcBef>
            <a:spcAft>
              <a:spcPct val="20000"/>
            </a:spcAft>
            <a:buChar char="•"/>
          </a:pPr>
          <a:r>
            <a:rPr lang="en-US" sz="3100" kern="1200" dirty="0"/>
            <a:t>Write JSON Data to Data Lake Gen2</a:t>
          </a:r>
        </a:p>
        <a:p>
          <a:pPr marL="285750" lvl="1" indent="-285750" algn="l" defTabSz="1377950">
            <a:lnSpc>
              <a:spcPct val="90000"/>
            </a:lnSpc>
            <a:spcBef>
              <a:spcPct val="0"/>
            </a:spcBef>
            <a:spcAft>
              <a:spcPct val="20000"/>
            </a:spcAft>
            <a:buChar char="•"/>
          </a:pPr>
          <a:r>
            <a:rPr lang="en-US" sz="3100" kern="1200" dirty="0"/>
            <a:t>Refine data using Azure Data Bricks</a:t>
          </a:r>
        </a:p>
      </dsp:txBody>
      <dsp:txXfrm>
        <a:off x="0" y="3100391"/>
        <a:ext cx="6545199" cy="1614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59EEA-0C46-46E2-BEC4-B596AD1BF1DD}">
      <dsp:nvSpPr>
        <dsp:cNvPr id="0" name=""/>
        <dsp:cNvSpPr/>
      </dsp:nvSpPr>
      <dsp:spPr>
        <a:xfrm>
          <a:off x="0" y="167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D0FA0-52B0-41B4-885A-C0950C2C1733}">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735852-55D4-461A-A054-F2F076AD3718}">
      <dsp:nvSpPr>
        <dsp:cNvPr id="0" name=""/>
        <dsp:cNvSpPr/>
      </dsp:nvSpPr>
      <dsp:spPr>
        <a:xfrm>
          <a:off x="823258" y="167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1672"/>
        <a:ext cx="4918275" cy="712777"/>
      </dsp:txXfrm>
    </dsp:sp>
    <dsp:sp modelId="{E145B535-D291-4838-B11A-6A0A4330035B}">
      <dsp:nvSpPr>
        <dsp:cNvPr id="0" name=""/>
        <dsp:cNvSpPr/>
      </dsp:nvSpPr>
      <dsp:spPr>
        <a:xfrm>
          <a:off x="0" y="892644"/>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E6366-4F73-4B1F-8015-4EC994E5EDD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6A0836-3F4E-41C2-AF30-BF8582240F7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892644"/>
        <a:ext cx="4918275" cy="712777"/>
      </dsp:txXfrm>
    </dsp:sp>
    <dsp:sp modelId="{FD613601-CDC4-4C74-A4C0-08809C1CA14B}">
      <dsp:nvSpPr>
        <dsp:cNvPr id="0" name=""/>
        <dsp:cNvSpPr/>
      </dsp:nvSpPr>
      <dsp:spPr>
        <a:xfrm>
          <a:off x="0" y="1783616"/>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C1AF6-7636-45A8-98E1-3AC7FD3FBF2A}">
      <dsp:nvSpPr>
        <dsp:cNvPr id="0" name=""/>
        <dsp:cNvSpPr/>
      </dsp:nvSpPr>
      <dsp:spPr>
        <a:xfrm>
          <a:off x="215615" y="1943991"/>
          <a:ext cx="392027" cy="392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E22976-D50A-4A3C-8531-C730A9660979}">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1783616"/>
        <a:ext cx="4918275" cy="712777"/>
      </dsp:txXfrm>
    </dsp:sp>
    <dsp:sp modelId="{C5C58E95-236A-4978-810E-55EC9DAFD05D}">
      <dsp:nvSpPr>
        <dsp:cNvPr id="0" name=""/>
        <dsp:cNvSpPr/>
      </dsp:nvSpPr>
      <dsp:spPr>
        <a:xfrm>
          <a:off x="0" y="2674588"/>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E3DE9-B622-4FD6-9A83-624BA130E97A}">
      <dsp:nvSpPr>
        <dsp:cNvPr id="0" name=""/>
        <dsp:cNvSpPr/>
      </dsp:nvSpPr>
      <dsp:spPr>
        <a:xfrm>
          <a:off x="215615" y="2834963"/>
          <a:ext cx="392027" cy="392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B1C27-0CE4-4CD7-B0AE-AB256FC4F8F3}">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2674588"/>
        <a:ext cx="4918275" cy="712777"/>
      </dsp:txXfrm>
    </dsp:sp>
    <dsp:sp modelId="{4E9523D2-97EC-491C-ACAE-94FACA330232}">
      <dsp:nvSpPr>
        <dsp:cNvPr id="0" name=""/>
        <dsp:cNvSpPr/>
      </dsp:nvSpPr>
      <dsp:spPr>
        <a:xfrm>
          <a:off x="0" y="3565560"/>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9A263-2702-45A3-83EB-BD402F25A5D2}">
      <dsp:nvSpPr>
        <dsp:cNvPr id="0" name=""/>
        <dsp:cNvSpPr/>
      </dsp:nvSpPr>
      <dsp:spPr>
        <a:xfrm>
          <a:off x="215615" y="3725935"/>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378A89-2DEC-4833-A69C-CD96CC4991D2}">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3565560"/>
        <a:ext cx="4918275" cy="712777"/>
      </dsp:txXfrm>
    </dsp:sp>
    <dsp:sp modelId="{76FD88F8-BA4A-472C-B0CB-633EA7DA0D1D}">
      <dsp:nvSpPr>
        <dsp:cNvPr id="0" name=""/>
        <dsp:cNvSpPr/>
      </dsp:nvSpPr>
      <dsp:spPr>
        <a:xfrm>
          <a:off x="0" y="445653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B7D1B-7991-45E4-8157-FC13BA545EB9}">
      <dsp:nvSpPr>
        <dsp:cNvPr id="0" name=""/>
        <dsp:cNvSpPr/>
      </dsp:nvSpPr>
      <dsp:spPr>
        <a:xfrm>
          <a:off x="215615" y="4616907"/>
          <a:ext cx="392027" cy="392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286F0-352C-40D3-83FF-CC5EDC2EC1C6}">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4456532"/>
        <a:ext cx="4918275" cy="7127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29A80-5AD6-8349-B8BA-1305BCA3B014}" type="datetimeFigureOut">
              <a:rPr lang="en-US" smtClean="0"/>
              <a:t>8/30/2020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03D1A-4D93-DF43-AFE6-E644591B621C}" type="slidenum">
              <a:rPr lang="en-US" smtClean="0"/>
              <a:t>‹#›</a:t>
            </a:fld>
            <a:endParaRPr lang="en-US"/>
          </a:p>
        </p:txBody>
      </p:sp>
    </p:spTree>
    <p:extLst>
      <p:ext uri="{BB962C8B-B14F-4D97-AF65-F5344CB8AC3E}">
        <p14:creationId xmlns:p14="http://schemas.microsoft.com/office/powerpoint/2010/main" val="372853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Transferable, portable skills in their day job, Competitive skill 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Scala is multipurpose, meaning you can use if for anything from a simple web app to 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 has a solid community behind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 is Type safe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Learn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CD203D1A-4D93-DF43-AFE6-E644591B621C}" type="slidenum">
              <a:rPr lang="en-US" smtClean="0"/>
              <a:t>13</a:t>
            </a:fld>
            <a:endParaRPr lang="en-US"/>
          </a:p>
        </p:txBody>
      </p:sp>
    </p:spTree>
    <p:extLst>
      <p:ext uri="{BB962C8B-B14F-4D97-AF65-F5344CB8AC3E}">
        <p14:creationId xmlns:p14="http://schemas.microsoft.com/office/powerpoint/2010/main" val="2510505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203D1A-4D93-DF43-AFE6-E644591B621C}" type="slidenum">
              <a:rPr lang="en-US" smtClean="0"/>
              <a:t>17</a:t>
            </a:fld>
            <a:endParaRPr lang="en-US"/>
          </a:p>
        </p:txBody>
      </p:sp>
    </p:spTree>
    <p:extLst>
      <p:ext uri="{BB962C8B-B14F-4D97-AF65-F5344CB8AC3E}">
        <p14:creationId xmlns:p14="http://schemas.microsoft.com/office/powerpoint/2010/main" val="2917674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203D1A-4D93-DF43-AFE6-E644591B621C}" type="slidenum">
              <a:rPr lang="en-US" smtClean="0"/>
              <a:t>36</a:t>
            </a:fld>
            <a:endParaRPr lang="en-US"/>
          </a:p>
        </p:txBody>
      </p:sp>
    </p:spTree>
    <p:extLst>
      <p:ext uri="{BB962C8B-B14F-4D97-AF65-F5344CB8AC3E}">
        <p14:creationId xmlns:p14="http://schemas.microsoft.com/office/powerpoint/2010/main" val="2113846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8/30/2020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8/30/2020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tiff"/><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8.tiff"/><Relationship Id="rId4" Type="http://schemas.openxmlformats.org/officeDocument/2006/relationships/image" Target="../media/image37.tiff"/></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hyperlink" Target="https://searchcloudcomputing.techtarget.com/definition/cloud-computing" TargetMode="External"/><Relationship Id="rId3" Type="http://schemas.openxmlformats.org/officeDocument/2006/relationships/image" Target="../media/image2.png"/><Relationship Id="rId7" Type="http://schemas.openxmlformats.org/officeDocument/2006/relationships/hyperlink" Target="https://searchcloudcomputing.techtarget.com/definition/MapReduce"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searchdatamanagement.techtarget.com/definition/Apache-Spark" TargetMode="External"/><Relationship Id="rId11" Type="http://schemas.openxmlformats.org/officeDocument/2006/relationships/hyperlink" Target="https://searchenterpriseai.techtarget.com/definition/machine-learning-ML" TargetMode="External"/><Relationship Id="rId5" Type="http://schemas.openxmlformats.org/officeDocument/2006/relationships/image" Target="../media/image36.png"/><Relationship Id="rId10" Type="http://schemas.openxmlformats.org/officeDocument/2006/relationships/hyperlink" Target="https://searchenterpriseai.techtarget.com/definition/data-scientist" TargetMode="External"/><Relationship Id="rId4" Type="http://schemas.openxmlformats.org/officeDocument/2006/relationships/image" Target="../media/image39.tiff"/><Relationship Id="rId9" Type="http://schemas.openxmlformats.org/officeDocument/2006/relationships/hyperlink" Target="https://searchdatamanagement.techtarget.com/definition/big-data"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3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emf"/></Relationships>
</file>

<file path=ppt/slides/_rels/slide38.xml.rels><?xml version="1.0" encoding="UTF-8" standalone="yes"?>
<Relationships xmlns="http://schemas.openxmlformats.org/package/2006/relationships"><Relationship Id="rId8" Type="http://schemas.openxmlformats.org/officeDocument/2006/relationships/hyperlink" Target="https://scala.world/" TargetMode="External"/><Relationship Id="rId3" Type="http://schemas.openxmlformats.org/officeDocument/2006/relationships/hyperlink" Target="https://scala.epfl.ch/" TargetMode="External"/><Relationship Id="rId7" Type="http://schemas.openxmlformats.org/officeDocument/2006/relationships/hyperlink" Target="https://scaladays.org/" TargetMode="External"/><Relationship Id="rId2" Type="http://schemas.openxmlformats.org/officeDocument/2006/relationships/hyperlink" Target="https://www.scala-exercises.org/" TargetMode="External"/><Relationship Id="rId1" Type="http://schemas.openxmlformats.org/officeDocument/2006/relationships/slideLayout" Target="../slideLayouts/slideLayout2.xml"/><Relationship Id="rId6" Type="http://schemas.openxmlformats.org/officeDocument/2006/relationships/hyperlink" Target="https://medium.com/disney-streaming/tagged/thisweekinscala" TargetMode="External"/><Relationship Id="rId5" Type="http://schemas.openxmlformats.org/officeDocument/2006/relationships/hyperlink" Target="https://typelevel.org/cats/" TargetMode="External"/><Relationship Id="rId4" Type="http://schemas.openxmlformats.org/officeDocument/2006/relationships/hyperlink" Target="https://www.coursera.org/specializations/scala"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github.com/AnnaWykes/scala-for-big-data"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97F2-5196-1449-87BB-8D7F4EACFF49}"/>
              </a:ext>
            </a:extLst>
          </p:cNvPr>
          <p:cNvSpPr>
            <a:spLocks noGrp="1"/>
          </p:cNvSpPr>
          <p:nvPr>
            <p:ph type="ctrTitle"/>
          </p:nvPr>
        </p:nvSpPr>
        <p:spPr>
          <a:xfrm>
            <a:off x="3962399" y="1776699"/>
            <a:ext cx="7197726" cy="2421464"/>
          </a:xfrm>
        </p:spPr>
        <p:txBody>
          <a:bodyPr/>
          <a:lstStyle/>
          <a:p>
            <a:r>
              <a:rPr lang="en-US" dirty="0"/>
              <a:t>Scala for Big Data: The Big Picture</a:t>
            </a:r>
          </a:p>
        </p:txBody>
      </p:sp>
      <p:sp>
        <p:nvSpPr>
          <p:cNvPr id="3" name="Subtitle 2">
            <a:extLst>
              <a:ext uri="{FF2B5EF4-FFF2-40B4-BE49-F238E27FC236}">
                <a16:creationId xmlns:a16="http://schemas.microsoft.com/office/drawing/2014/main" id="{160E288C-44CC-4D49-8592-F2CDEAB75E45}"/>
              </a:ext>
            </a:extLst>
          </p:cNvPr>
          <p:cNvSpPr>
            <a:spLocks noGrp="1"/>
          </p:cNvSpPr>
          <p:nvPr>
            <p:ph type="subTitle" idx="1"/>
          </p:nvPr>
        </p:nvSpPr>
        <p:spPr>
          <a:xfrm>
            <a:off x="3962399" y="4198164"/>
            <a:ext cx="7197726" cy="1405467"/>
          </a:xfrm>
        </p:spPr>
        <p:txBody>
          <a:bodyPr/>
          <a:lstStyle/>
          <a:p>
            <a:r>
              <a:rPr lang="en-GB" dirty="0"/>
              <a:t>Big Data / AZURE / AWS / Data Lakes</a:t>
            </a:r>
            <a:endParaRPr lang="en-US" dirty="0"/>
          </a:p>
        </p:txBody>
      </p:sp>
      <p:sp>
        <p:nvSpPr>
          <p:cNvPr id="4" name="TextBox 3">
            <a:extLst>
              <a:ext uri="{FF2B5EF4-FFF2-40B4-BE49-F238E27FC236}">
                <a16:creationId xmlns:a16="http://schemas.microsoft.com/office/drawing/2014/main" id="{A235421D-D55E-4C4B-9584-63A7C75CD844}"/>
              </a:ext>
            </a:extLst>
          </p:cNvPr>
          <p:cNvSpPr txBox="1"/>
          <p:nvPr/>
        </p:nvSpPr>
        <p:spPr>
          <a:xfrm>
            <a:off x="2911139" y="5813865"/>
            <a:ext cx="3709413" cy="646331"/>
          </a:xfrm>
          <a:prstGeom prst="rect">
            <a:avLst/>
          </a:prstGeom>
          <a:noFill/>
        </p:spPr>
        <p:txBody>
          <a:bodyPr wrap="none" rtlCol="0">
            <a:spAutoFit/>
          </a:bodyPr>
          <a:lstStyle/>
          <a:p>
            <a:r>
              <a:rPr lang="en-US" dirty="0"/>
              <a:t>Anna-Maria Wykes </a:t>
            </a:r>
          </a:p>
          <a:p>
            <a:r>
              <a:rPr lang="en-US" dirty="0"/>
              <a:t>Data Engineering &amp; Cloud Consultant </a:t>
            </a:r>
          </a:p>
        </p:txBody>
      </p:sp>
      <p:pic>
        <p:nvPicPr>
          <p:cNvPr id="5" name="Picture 4">
            <a:extLst>
              <a:ext uri="{FF2B5EF4-FFF2-40B4-BE49-F238E27FC236}">
                <a16:creationId xmlns:a16="http://schemas.microsoft.com/office/drawing/2014/main" id="{36C6F615-4493-404E-84D2-A2E2EDA4D5E0}"/>
              </a:ext>
            </a:extLst>
          </p:cNvPr>
          <p:cNvPicPr>
            <a:picLocks noChangeAspect="1"/>
          </p:cNvPicPr>
          <p:nvPr/>
        </p:nvPicPr>
        <p:blipFill>
          <a:blip r:embed="rId2"/>
          <a:stretch>
            <a:fillRect/>
          </a:stretch>
        </p:blipFill>
        <p:spPr>
          <a:xfrm>
            <a:off x="363415" y="5673723"/>
            <a:ext cx="2371879" cy="926614"/>
          </a:xfrm>
          <a:prstGeom prst="rect">
            <a:avLst/>
          </a:prstGeom>
          <a:solidFill>
            <a:schemeClr val="tx1"/>
          </a:solidFill>
        </p:spPr>
      </p:pic>
    </p:spTree>
    <p:extLst>
      <p:ext uri="{BB962C8B-B14F-4D97-AF65-F5344CB8AC3E}">
        <p14:creationId xmlns:p14="http://schemas.microsoft.com/office/powerpoint/2010/main" val="36432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944E9D-0A29-784D-84F3-76D06DBE62DE}"/>
              </a:ext>
            </a:extLst>
          </p:cNvPr>
          <p:cNvSpPr/>
          <p:nvPr/>
        </p:nvSpPr>
        <p:spPr>
          <a:xfrm>
            <a:off x="222422" y="1680519"/>
            <a:ext cx="11774108" cy="48685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FAE3D-2B17-6542-A719-7FAE33AC7D01}"/>
              </a:ext>
            </a:extLst>
          </p:cNvPr>
          <p:cNvSpPr>
            <a:spLocks noGrp="1"/>
          </p:cNvSpPr>
          <p:nvPr>
            <p:ph type="title"/>
          </p:nvPr>
        </p:nvSpPr>
        <p:spPr>
          <a:xfrm>
            <a:off x="665923" y="423333"/>
            <a:ext cx="10131425" cy="1456267"/>
          </a:xfrm>
        </p:spPr>
        <p:txBody>
          <a:bodyPr/>
          <a:lstStyle/>
          <a:p>
            <a:r>
              <a:rPr lang="en-US" b="1" dirty="0"/>
              <a:t>Who Uses </a:t>
            </a:r>
            <a:r>
              <a:rPr lang="en-US" b="1" dirty="0" err="1"/>
              <a:t>scala</a:t>
            </a:r>
            <a:endParaRPr lang="en-US" b="1" dirty="0"/>
          </a:p>
        </p:txBody>
      </p:sp>
      <p:pic>
        <p:nvPicPr>
          <p:cNvPr id="5" name="Content Placeholder 4" descr="A close up of a logo&#10;&#10;Description automatically generated">
            <a:extLst>
              <a:ext uri="{FF2B5EF4-FFF2-40B4-BE49-F238E27FC236}">
                <a16:creationId xmlns:a16="http://schemas.microsoft.com/office/drawing/2014/main" id="{D91AF6E8-6F57-F146-966D-DD4AE878A5DD}"/>
              </a:ext>
            </a:extLst>
          </p:cNvPr>
          <p:cNvPicPr>
            <a:picLocks noGrp="1" noChangeAspect="1"/>
          </p:cNvPicPr>
          <p:nvPr>
            <p:ph idx="1"/>
          </p:nvPr>
        </p:nvPicPr>
        <p:blipFill>
          <a:blip r:embed="rId2"/>
          <a:stretch>
            <a:fillRect/>
          </a:stretch>
        </p:blipFill>
        <p:spPr>
          <a:xfrm>
            <a:off x="4949866" y="2662193"/>
            <a:ext cx="1912877" cy="1075037"/>
          </a:xfrm>
        </p:spPr>
      </p:pic>
      <p:pic>
        <p:nvPicPr>
          <p:cNvPr id="7" name="Picture 6" descr="A close up of a logo&#10;&#10;Description automatically generated">
            <a:extLst>
              <a:ext uri="{FF2B5EF4-FFF2-40B4-BE49-F238E27FC236}">
                <a16:creationId xmlns:a16="http://schemas.microsoft.com/office/drawing/2014/main" id="{4F6E6BE4-D191-BE44-950E-371C9F9A8C89}"/>
              </a:ext>
            </a:extLst>
          </p:cNvPr>
          <p:cNvPicPr>
            <a:picLocks noChangeAspect="1"/>
          </p:cNvPicPr>
          <p:nvPr/>
        </p:nvPicPr>
        <p:blipFill>
          <a:blip r:embed="rId3"/>
          <a:stretch>
            <a:fillRect/>
          </a:stretch>
        </p:blipFill>
        <p:spPr>
          <a:xfrm>
            <a:off x="1096660" y="2107405"/>
            <a:ext cx="2323757" cy="2323757"/>
          </a:xfrm>
          <a:prstGeom prst="rect">
            <a:avLst/>
          </a:prstGeom>
        </p:spPr>
      </p:pic>
      <p:pic>
        <p:nvPicPr>
          <p:cNvPr id="9" name="Picture 8">
            <a:extLst>
              <a:ext uri="{FF2B5EF4-FFF2-40B4-BE49-F238E27FC236}">
                <a16:creationId xmlns:a16="http://schemas.microsoft.com/office/drawing/2014/main" id="{A67C8A9C-BEA1-C445-8088-724D8A8B556F}"/>
              </a:ext>
            </a:extLst>
          </p:cNvPr>
          <p:cNvPicPr>
            <a:picLocks noChangeAspect="1"/>
          </p:cNvPicPr>
          <p:nvPr/>
        </p:nvPicPr>
        <p:blipFill>
          <a:blip r:embed="rId4"/>
          <a:stretch>
            <a:fillRect/>
          </a:stretch>
        </p:blipFill>
        <p:spPr>
          <a:xfrm>
            <a:off x="8043099" y="2038075"/>
            <a:ext cx="3237471" cy="182626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29C47DFB-1C91-0A41-8A5D-1935EA6E90B7}"/>
              </a:ext>
            </a:extLst>
          </p:cNvPr>
          <p:cNvPicPr>
            <a:picLocks noChangeAspect="1"/>
          </p:cNvPicPr>
          <p:nvPr/>
        </p:nvPicPr>
        <p:blipFill>
          <a:blip r:embed="rId5"/>
          <a:stretch>
            <a:fillRect/>
          </a:stretch>
        </p:blipFill>
        <p:spPr>
          <a:xfrm>
            <a:off x="8155545" y="4978400"/>
            <a:ext cx="3344562" cy="1114854"/>
          </a:xfrm>
          <a:prstGeom prst="rect">
            <a:avLst/>
          </a:prstGeom>
        </p:spPr>
      </p:pic>
      <p:pic>
        <p:nvPicPr>
          <p:cNvPr id="13" name="Picture 12" descr="A close up of a sign&#10;&#10;Description automatically generated">
            <a:extLst>
              <a:ext uri="{FF2B5EF4-FFF2-40B4-BE49-F238E27FC236}">
                <a16:creationId xmlns:a16="http://schemas.microsoft.com/office/drawing/2014/main" id="{A8ECBEF6-1D01-9248-9775-57696EF23D50}"/>
              </a:ext>
            </a:extLst>
          </p:cNvPr>
          <p:cNvPicPr>
            <a:picLocks noChangeAspect="1"/>
          </p:cNvPicPr>
          <p:nvPr/>
        </p:nvPicPr>
        <p:blipFill>
          <a:blip r:embed="rId6"/>
          <a:stretch>
            <a:fillRect/>
          </a:stretch>
        </p:blipFill>
        <p:spPr>
          <a:xfrm>
            <a:off x="353538" y="4978400"/>
            <a:ext cx="3810000" cy="1270000"/>
          </a:xfrm>
          <a:prstGeom prst="rect">
            <a:avLst/>
          </a:prstGeom>
        </p:spPr>
      </p:pic>
      <p:pic>
        <p:nvPicPr>
          <p:cNvPr id="15" name="Picture 14">
            <a:extLst>
              <a:ext uri="{FF2B5EF4-FFF2-40B4-BE49-F238E27FC236}">
                <a16:creationId xmlns:a16="http://schemas.microsoft.com/office/drawing/2014/main" id="{D063358B-296B-BC47-8A08-069909B1CFD3}"/>
              </a:ext>
            </a:extLst>
          </p:cNvPr>
          <p:cNvPicPr>
            <a:picLocks noChangeAspect="1"/>
          </p:cNvPicPr>
          <p:nvPr/>
        </p:nvPicPr>
        <p:blipFill>
          <a:blip r:embed="rId7"/>
          <a:stretch>
            <a:fillRect/>
          </a:stretch>
        </p:blipFill>
        <p:spPr>
          <a:xfrm>
            <a:off x="4949866" y="4411129"/>
            <a:ext cx="2530473" cy="1518284"/>
          </a:xfrm>
          <a:prstGeom prst="rect">
            <a:avLst/>
          </a:prstGeom>
        </p:spPr>
      </p:pic>
    </p:spTree>
    <p:extLst>
      <p:ext uri="{BB962C8B-B14F-4D97-AF65-F5344CB8AC3E}">
        <p14:creationId xmlns:p14="http://schemas.microsoft.com/office/powerpoint/2010/main" val="133187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C5FA50-B002-4C46-9634-CA0632320DB7}"/>
              </a:ext>
            </a:extLst>
          </p:cNvPr>
          <p:cNvSpPr/>
          <p:nvPr/>
        </p:nvSpPr>
        <p:spPr>
          <a:xfrm>
            <a:off x="222422" y="1680519"/>
            <a:ext cx="11774108" cy="48685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92553-0CE5-9549-B04E-872FD8E9FBCD}"/>
              </a:ext>
            </a:extLst>
          </p:cNvPr>
          <p:cNvSpPr>
            <a:spLocks noGrp="1"/>
          </p:cNvSpPr>
          <p:nvPr>
            <p:ph type="title"/>
          </p:nvPr>
        </p:nvSpPr>
        <p:spPr>
          <a:xfrm>
            <a:off x="636105" y="448545"/>
            <a:ext cx="10131425" cy="1456267"/>
          </a:xfrm>
        </p:spPr>
        <p:txBody>
          <a:bodyPr/>
          <a:lstStyle/>
          <a:p>
            <a:r>
              <a:rPr lang="en-US" b="1" dirty="0"/>
              <a:t>Software written in </a:t>
            </a:r>
            <a:r>
              <a:rPr lang="en-US" b="1" dirty="0" err="1"/>
              <a:t>scala</a:t>
            </a:r>
            <a:r>
              <a:rPr lang="en-US" b="1" dirty="0"/>
              <a:t> </a:t>
            </a:r>
          </a:p>
        </p:txBody>
      </p:sp>
      <p:pic>
        <p:nvPicPr>
          <p:cNvPr id="4" name="Picture 3">
            <a:extLst>
              <a:ext uri="{FF2B5EF4-FFF2-40B4-BE49-F238E27FC236}">
                <a16:creationId xmlns:a16="http://schemas.microsoft.com/office/drawing/2014/main" id="{8D9E0034-2481-8248-95CE-005987AE5F43}"/>
              </a:ext>
            </a:extLst>
          </p:cNvPr>
          <p:cNvPicPr>
            <a:picLocks noChangeAspect="1"/>
          </p:cNvPicPr>
          <p:nvPr/>
        </p:nvPicPr>
        <p:blipFill>
          <a:blip r:embed="rId2"/>
          <a:stretch>
            <a:fillRect/>
          </a:stretch>
        </p:blipFill>
        <p:spPr>
          <a:xfrm>
            <a:off x="7205869" y="2288854"/>
            <a:ext cx="4403699" cy="1311163"/>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DDBC8E61-6027-4F45-B265-0EFE1698E37F}"/>
              </a:ext>
            </a:extLst>
          </p:cNvPr>
          <p:cNvPicPr>
            <a:picLocks noChangeAspect="1"/>
          </p:cNvPicPr>
          <p:nvPr/>
        </p:nvPicPr>
        <p:blipFill>
          <a:blip r:embed="rId3"/>
          <a:stretch>
            <a:fillRect/>
          </a:stretch>
        </p:blipFill>
        <p:spPr>
          <a:xfrm>
            <a:off x="8204945" y="4498726"/>
            <a:ext cx="2597703" cy="1357509"/>
          </a:xfrm>
          <a:prstGeom prst="rect">
            <a:avLst/>
          </a:prstGeom>
        </p:spPr>
      </p:pic>
      <p:pic>
        <p:nvPicPr>
          <p:cNvPr id="6" name="Picture 5">
            <a:extLst>
              <a:ext uri="{FF2B5EF4-FFF2-40B4-BE49-F238E27FC236}">
                <a16:creationId xmlns:a16="http://schemas.microsoft.com/office/drawing/2014/main" id="{3F91694A-5F95-AE4A-B7E5-E8D50EC55CC8}"/>
              </a:ext>
            </a:extLst>
          </p:cNvPr>
          <p:cNvPicPr>
            <a:picLocks noChangeAspect="1"/>
          </p:cNvPicPr>
          <p:nvPr/>
        </p:nvPicPr>
        <p:blipFill>
          <a:blip r:embed="rId4"/>
          <a:stretch>
            <a:fillRect/>
          </a:stretch>
        </p:blipFill>
        <p:spPr>
          <a:xfrm>
            <a:off x="2273379" y="4541731"/>
            <a:ext cx="4003934" cy="1641613"/>
          </a:xfrm>
          <a:prstGeom prst="rect">
            <a:avLst/>
          </a:prstGeom>
          <a:ln>
            <a:noFill/>
          </a:ln>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0DC0745C-88DA-154A-BFE2-15AFE208E0F6}"/>
              </a:ext>
            </a:extLst>
          </p:cNvPr>
          <p:cNvPicPr>
            <a:picLocks noChangeAspect="1"/>
          </p:cNvPicPr>
          <p:nvPr/>
        </p:nvPicPr>
        <p:blipFill>
          <a:blip r:embed="rId5"/>
          <a:stretch>
            <a:fillRect/>
          </a:stretch>
        </p:blipFill>
        <p:spPr>
          <a:xfrm>
            <a:off x="4002736" y="2715527"/>
            <a:ext cx="2540000" cy="1270000"/>
          </a:xfrm>
          <a:prstGeom prst="rect">
            <a:avLst/>
          </a:prstGeom>
        </p:spPr>
      </p:pic>
      <p:pic>
        <p:nvPicPr>
          <p:cNvPr id="8" name="Picture 7">
            <a:extLst>
              <a:ext uri="{FF2B5EF4-FFF2-40B4-BE49-F238E27FC236}">
                <a16:creationId xmlns:a16="http://schemas.microsoft.com/office/drawing/2014/main" id="{BD57F8A5-8129-7D40-A9B5-D5033144ACFC}"/>
              </a:ext>
            </a:extLst>
          </p:cNvPr>
          <p:cNvPicPr>
            <a:picLocks noChangeAspect="1"/>
          </p:cNvPicPr>
          <p:nvPr/>
        </p:nvPicPr>
        <p:blipFill>
          <a:blip r:embed="rId6"/>
          <a:stretch>
            <a:fillRect/>
          </a:stretch>
        </p:blipFill>
        <p:spPr>
          <a:xfrm>
            <a:off x="921105" y="2766359"/>
            <a:ext cx="1968500" cy="1028700"/>
          </a:xfrm>
          <a:prstGeom prst="rect">
            <a:avLst/>
          </a:prstGeom>
        </p:spPr>
      </p:pic>
    </p:spTree>
    <p:extLst>
      <p:ext uri="{BB962C8B-B14F-4D97-AF65-F5344CB8AC3E}">
        <p14:creationId xmlns:p14="http://schemas.microsoft.com/office/powerpoint/2010/main" val="193717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C87A-3133-A943-BBFB-BE2987B466FB}"/>
              </a:ext>
            </a:extLst>
          </p:cNvPr>
          <p:cNvSpPr>
            <a:spLocks noGrp="1"/>
          </p:cNvSpPr>
          <p:nvPr>
            <p:ph type="title"/>
          </p:nvPr>
        </p:nvSpPr>
        <p:spPr>
          <a:xfrm>
            <a:off x="6400800" y="609600"/>
            <a:ext cx="5147730" cy="1641987"/>
          </a:xfrm>
        </p:spPr>
        <p:txBody>
          <a:bodyPr>
            <a:normAutofit/>
          </a:bodyPr>
          <a:lstStyle/>
          <a:p>
            <a:r>
              <a:rPr lang="en-GB" b="1" dirty="0"/>
              <a:t>Scala and </a:t>
            </a:r>
            <a:r>
              <a:rPr lang="en-GB" b="1" strike="sngStrike" dirty="0"/>
              <a:t>Big</a:t>
            </a:r>
            <a:r>
              <a:rPr lang="en-GB" b="1" dirty="0"/>
              <a:t> Fast Data</a:t>
            </a:r>
            <a:endParaRPr lang="en-US" dirty="0"/>
          </a:p>
        </p:txBody>
      </p:sp>
      <p:sp>
        <p:nvSpPr>
          <p:cNvPr id="3" name="Content Placeholder 2">
            <a:extLst>
              <a:ext uri="{FF2B5EF4-FFF2-40B4-BE49-F238E27FC236}">
                <a16:creationId xmlns:a16="http://schemas.microsoft.com/office/drawing/2014/main" id="{BEFDB0D2-23C4-1749-BE34-307C5C75130C}"/>
              </a:ext>
            </a:extLst>
          </p:cNvPr>
          <p:cNvSpPr>
            <a:spLocks noGrp="1"/>
          </p:cNvSpPr>
          <p:nvPr>
            <p:ph idx="1"/>
          </p:nvPr>
        </p:nvSpPr>
        <p:spPr>
          <a:xfrm>
            <a:off x="6400800" y="2251587"/>
            <a:ext cx="5147730" cy="3637935"/>
          </a:xfrm>
        </p:spPr>
        <p:txBody>
          <a:bodyPr>
            <a:noAutofit/>
          </a:bodyPr>
          <a:lstStyle/>
          <a:p>
            <a:pPr marL="0" indent="0">
              <a:buNone/>
            </a:pPr>
            <a:r>
              <a:rPr lang="en-GB" sz="2000" dirty="0"/>
              <a:t>“</a:t>
            </a:r>
            <a:r>
              <a:rPr lang="en-GB" sz="2000" i="1" dirty="0"/>
              <a:t>Scala has taken over the world of “Fast” Data” </a:t>
            </a:r>
          </a:p>
          <a:p>
            <a:pPr marL="0" indent="0">
              <a:buNone/>
            </a:pPr>
            <a:r>
              <a:rPr lang="en-GB" sz="2000" dirty="0"/>
              <a:t>Which is what some are calling the next wave of computation engines that rely more on the speed of data processing rather than the size of the batch, and the ability to process event streams in real-time. </a:t>
            </a:r>
          </a:p>
          <a:p>
            <a:pPr marL="0" indent="0">
              <a:buNone/>
            </a:pPr>
            <a:endParaRPr lang="en-GB" sz="2000" dirty="0"/>
          </a:p>
          <a:p>
            <a:pPr marL="0" indent="0">
              <a:buNone/>
            </a:pPr>
            <a:r>
              <a:rPr lang="en-GB" sz="2000" dirty="0"/>
              <a:t>Several prominent examples of that movement are Spark, Scalding, Kafka (including Kafka Streams), and </a:t>
            </a:r>
            <a:r>
              <a:rPr lang="en-GB" sz="2000" dirty="0" err="1"/>
              <a:t>Samza</a:t>
            </a:r>
            <a:r>
              <a:rPr lang="en-GB" sz="2000" dirty="0"/>
              <a:t>, which are rapidly gaining awareness and use</a:t>
            </a:r>
            <a:endParaRPr lang="en-US" sz="2000" dirty="0"/>
          </a:p>
        </p:txBody>
      </p:sp>
      <p:pic>
        <p:nvPicPr>
          <p:cNvPr id="4" name="Picture 3">
            <a:extLst>
              <a:ext uri="{FF2B5EF4-FFF2-40B4-BE49-F238E27FC236}">
                <a16:creationId xmlns:a16="http://schemas.microsoft.com/office/drawing/2014/main" id="{6E0E6277-6C07-684C-B38C-226A3B48D10F}"/>
              </a:ext>
            </a:extLst>
          </p:cNvPr>
          <p:cNvPicPr>
            <a:picLocks noChangeAspect="1"/>
          </p:cNvPicPr>
          <p:nvPr/>
        </p:nvPicPr>
        <p:blipFill>
          <a:blip r:embed="rId3"/>
          <a:stretch>
            <a:fillRect/>
          </a:stretch>
        </p:blipFill>
        <p:spPr>
          <a:xfrm>
            <a:off x="648930" y="881216"/>
            <a:ext cx="5447070" cy="476618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61733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A250664-76B7-42EA-8A2E-3187E60DA3E0}"/>
              </a:ext>
            </a:extLst>
          </p:cNvPr>
          <p:cNvSpPr/>
          <p:nvPr/>
        </p:nvSpPr>
        <p:spPr>
          <a:xfrm>
            <a:off x="4795838" y="200025"/>
            <a:ext cx="7177087" cy="65198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0F3AC6CE-0AFD-6248-AC37-20586BD9C76E}"/>
              </a:ext>
            </a:extLst>
          </p:cNvPr>
          <p:cNvSpPr>
            <a:spLocks noGrp="1"/>
          </p:cNvSpPr>
          <p:nvPr>
            <p:ph type="title"/>
          </p:nvPr>
        </p:nvSpPr>
        <p:spPr>
          <a:xfrm>
            <a:off x="718457" y="531278"/>
            <a:ext cx="3211517" cy="5292579"/>
          </a:xfrm>
        </p:spPr>
        <p:txBody>
          <a:bodyPr>
            <a:normAutofit/>
          </a:bodyPr>
          <a:lstStyle/>
          <a:p>
            <a:r>
              <a:rPr lang="en-US" dirty="0">
                <a:solidFill>
                  <a:srgbClr val="FFFFFF"/>
                </a:solidFill>
              </a:rPr>
              <a:t>But still, why bother….</a:t>
            </a:r>
          </a:p>
        </p:txBody>
      </p:sp>
      <p:sp>
        <p:nvSpPr>
          <p:cNvPr id="3" name="Rectangle 2">
            <a:extLst>
              <a:ext uri="{FF2B5EF4-FFF2-40B4-BE49-F238E27FC236}">
                <a16:creationId xmlns:a16="http://schemas.microsoft.com/office/drawing/2014/main" id="{A81FA731-F73F-4FD9-9A5D-DF6D9AFF8A1E}"/>
              </a:ext>
            </a:extLst>
          </p:cNvPr>
          <p:cNvSpPr/>
          <p:nvPr/>
        </p:nvSpPr>
        <p:spPr>
          <a:xfrm>
            <a:off x="5617029" y="1089468"/>
            <a:ext cx="184731" cy="461665"/>
          </a:xfrm>
          <a:prstGeom prst="rect">
            <a:avLst/>
          </a:prstGeom>
        </p:spPr>
        <p:txBody>
          <a:bodyPr wrap="none">
            <a:spAutoFit/>
          </a:bodyPr>
          <a:lstStyle/>
          <a:p>
            <a:pPr lvl="0"/>
            <a:endParaRPr lang="en-US" sz="2400" dirty="0"/>
          </a:p>
        </p:txBody>
      </p:sp>
      <p:sp>
        <p:nvSpPr>
          <p:cNvPr id="4" name="Rectangle 3">
            <a:extLst>
              <a:ext uri="{FF2B5EF4-FFF2-40B4-BE49-F238E27FC236}">
                <a16:creationId xmlns:a16="http://schemas.microsoft.com/office/drawing/2014/main" id="{7E21AF61-34B5-4E1F-822E-8943F7D1479A}"/>
              </a:ext>
            </a:extLst>
          </p:cNvPr>
          <p:cNvSpPr/>
          <p:nvPr/>
        </p:nvSpPr>
        <p:spPr>
          <a:xfrm>
            <a:off x="5624117" y="1716517"/>
            <a:ext cx="6096000" cy="461665"/>
          </a:xfrm>
          <a:prstGeom prst="rect">
            <a:avLst/>
          </a:prstGeom>
        </p:spPr>
        <p:txBody>
          <a:bodyPr>
            <a:spAutoFit/>
          </a:bodyPr>
          <a:lstStyle/>
          <a:p>
            <a:pPr lvl="0"/>
            <a:endParaRPr lang="en-US" sz="2400" dirty="0"/>
          </a:p>
        </p:txBody>
      </p:sp>
      <p:sp>
        <p:nvSpPr>
          <p:cNvPr id="6" name="Rectangle 5">
            <a:extLst>
              <a:ext uri="{FF2B5EF4-FFF2-40B4-BE49-F238E27FC236}">
                <a16:creationId xmlns:a16="http://schemas.microsoft.com/office/drawing/2014/main" id="{8B830530-41EB-4C94-B08A-475F2428E408}"/>
              </a:ext>
            </a:extLst>
          </p:cNvPr>
          <p:cNvSpPr/>
          <p:nvPr/>
        </p:nvSpPr>
        <p:spPr>
          <a:xfrm>
            <a:off x="5629319" y="2712898"/>
            <a:ext cx="184731" cy="461665"/>
          </a:xfrm>
          <a:prstGeom prst="rect">
            <a:avLst/>
          </a:prstGeom>
        </p:spPr>
        <p:txBody>
          <a:bodyPr wrap="none">
            <a:spAutoFit/>
          </a:bodyPr>
          <a:lstStyle/>
          <a:p>
            <a:pPr lvl="0"/>
            <a:endParaRPr lang="en-US" sz="2400" dirty="0"/>
          </a:p>
        </p:txBody>
      </p:sp>
      <p:sp>
        <p:nvSpPr>
          <p:cNvPr id="7" name="Rectangle 6">
            <a:extLst>
              <a:ext uri="{FF2B5EF4-FFF2-40B4-BE49-F238E27FC236}">
                <a16:creationId xmlns:a16="http://schemas.microsoft.com/office/drawing/2014/main" id="{1444CA6C-BC8D-4650-86AD-75CBAB685AFA}"/>
              </a:ext>
            </a:extLst>
          </p:cNvPr>
          <p:cNvSpPr/>
          <p:nvPr/>
        </p:nvSpPr>
        <p:spPr>
          <a:xfrm>
            <a:off x="5613854" y="3595559"/>
            <a:ext cx="184731" cy="461665"/>
          </a:xfrm>
          <a:prstGeom prst="rect">
            <a:avLst/>
          </a:prstGeom>
        </p:spPr>
        <p:txBody>
          <a:bodyPr wrap="none">
            <a:spAutoFit/>
          </a:bodyPr>
          <a:lstStyle/>
          <a:p>
            <a:pPr lvl="0"/>
            <a:endParaRPr lang="en-US" sz="2400" dirty="0"/>
          </a:p>
        </p:txBody>
      </p:sp>
      <p:sp>
        <p:nvSpPr>
          <p:cNvPr id="8" name="Rectangle 7">
            <a:extLst>
              <a:ext uri="{FF2B5EF4-FFF2-40B4-BE49-F238E27FC236}">
                <a16:creationId xmlns:a16="http://schemas.microsoft.com/office/drawing/2014/main" id="{3F5F831B-DBA5-4C78-94A1-A225F7B763A1}"/>
              </a:ext>
            </a:extLst>
          </p:cNvPr>
          <p:cNvSpPr/>
          <p:nvPr/>
        </p:nvSpPr>
        <p:spPr>
          <a:xfrm>
            <a:off x="5613854" y="4460554"/>
            <a:ext cx="184731" cy="461665"/>
          </a:xfrm>
          <a:prstGeom prst="rect">
            <a:avLst/>
          </a:prstGeom>
        </p:spPr>
        <p:txBody>
          <a:bodyPr wrap="none">
            <a:spAutoFit/>
          </a:bodyPr>
          <a:lstStyle/>
          <a:p>
            <a:pPr lvl="0"/>
            <a:endParaRPr lang="en-US" sz="2400" dirty="0"/>
          </a:p>
        </p:txBody>
      </p:sp>
      <p:sp>
        <p:nvSpPr>
          <p:cNvPr id="9" name="Rectangle 8">
            <a:extLst>
              <a:ext uri="{FF2B5EF4-FFF2-40B4-BE49-F238E27FC236}">
                <a16:creationId xmlns:a16="http://schemas.microsoft.com/office/drawing/2014/main" id="{BA0AF5B3-3BF5-4741-815E-9CB9509B0BA4}"/>
              </a:ext>
            </a:extLst>
          </p:cNvPr>
          <p:cNvSpPr/>
          <p:nvPr/>
        </p:nvSpPr>
        <p:spPr>
          <a:xfrm>
            <a:off x="5613854" y="5297973"/>
            <a:ext cx="184731" cy="461665"/>
          </a:xfrm>
          <a:prstGeom prst="rect">
            <a:avLst/>
          </a:prstGeom>
        </p:spPr>
        <p:txBody>
          <a:bodyPr wrap="none">
            <a:spAutoFit/>
          </a:bodyPr>
          <a:lstStyle/>
          <a:p>
            <a:pPr lvl="0"/>
            <a:endParaRPr lang="en-US" sz="2400" dirty="0"/>
          </a:p>
        </p:txBody>
      </p:sp>
      <p:pic>
        <p:nvPicPr>
          <p:cNvPr id="11" name="Picture 10">
            <a:extLst>
              <a:ext uri="{FF2B5EF4-FFF2-40B4-BE49-F238E27FC236}">
                <a16:creationId xmlns:a16="http://schemas.microsoft.com/office/drawing/2014/main" id="{F28DDE9C-3B40-49FF-8929-367E333D7F55}"/>
              </a:ext>
            </a:extLst>
          </p:cNvPr>
          <p:cNvPicPr>
            <a:picLocks noChangeAspect="1"/>
          </p:cNvPicPr>
          <p:nvPr/>
        </p:nvPicPr>
        <p:blipFill>
          <a:blip r:embed="rId3"/>
          <a:stretch>
            <a:fillRect/>
          </a:stretch>
        </p:blipFill>
        <p:spPr>
          <a:xfrm>
            <a:off x="7127984" y="486468"/>
            <a:ext cx="2060708" cy="1667664"/>
          </a:xfrm>
          <a:prstGeom prst="rect">
            <a:avLst/>
          </a:prstGeom>
        </p:spPr>
      </p:pic>
      <p:pic>
        <p:nvPicPr>
          <p:cNvPr id="15" name="Picture 14">
            <a:extLst>
              <a:ext uri="{FF2B5EF4-FFF2-40B4-BE49-F238E27FC236}">
                <a16:creationId xmlns:a16="http://schemas.microsoft.com/office/drawing/2014/main" id="{ED6BD9A8-7171-480C-91AB-F834E48EB5C6}"/>
              </a:ext>
            </a:extLst>
          </p:cNvPr>
          <p:cNvPicPr>
            <a:picLocks noChangeAspect="1"/>
          </p:cNvPicPr>
          <p:nvPr/>
        </p:nvPicPr>
        <p:blipFill>
          <a:blip r:embed="rId4"/>
          <a:stretch>
            <a:fillRect/>
          </a:stretch>
        </p:blipFill>
        <p:spPr>
          <a:xfrm>
            <a:off x="9498551" y="2080123"/>
            <a:ext cx="1350060" cy="1977101"/>
          </a:xfrm>
          <a:prstGeom prst="rect">
            <a:avLst/>
          </a:prstGeom>
        </p:spPr>
      </p:pic>
      <p:pic>
        <p:nvPicPr>
          <p:cNvPr id="17" name="Picture 16">
            <a:extLst>
              <a:ext uri="{FF2B5EF4-FFF2-40B4-BE49-F238E27FC236}">
                <a16:creationId xmlns:a16="http://schemas.microsoft.com/office/drawing/2014/main" id="{EE984303-0C45-4E99-B722-7CB151763FD8}"/>
              </a:ext>
            </a:extLst>
          </p:cNvPr>
          <p:cNvPicPr>
            <a:picLocks noChangeAspect="1"/>
          </p:cNvPicPr>
          <p:nvPr/>
        </p:nvPicPr>
        <p:blipFill>
          <a:blip r:embed="rId5"/>
          <a:stretch>
            <a:fillRect/>
          </a:stretch>
        </p:blipFill>
        <p:spPr>
          <a:xfrm>
            <a:off x="5798585" y="2598233"/>
            <a:ext cx="1748988" cy="1487163"/>
          </a:xfrm>
          <a:prstGeom prst="rect">
            <a:avLst/>
          </a:prstGeom>
        </p:spPr>
      </p:pic>
      <p:pic>
        <p:nvPicPr>
          <p:cNvPr id="19" name="Picture 18">
            <a:extLst>
              <a:ext uri="{FF2B5EF4-FFF2-40B4-BE49-F238E27FC236}">
                <a16:creationId xmlns:a16="http://schemas.microsoft.com/office/drawing/2014/main" id="{B23E74FB-A77E-47A3-9A78-EB6431A77A22}"/>
              </a:ext>
            </a:extLst>
          </p:cNvPr>
          <p:cNvPicPr>
            <a:picLocks noChangeAspect="1"/>
          </p:cNvPicPr>
          <p:nvPr/>
        </p:nvPicPr>
        <p:blipFill>
          <a:blip r:embed="rId6"/>
          <a:stretch>
            <a:fillRect/>
          </a:stretch>
        </p:blipFill>
        <p:spPr>
          <a:xfrm>
            <a:off x="6706181" y="4438391"/>
            <a:ext cx="3467400" cy="1969941"/>
          </a:xfrm>
          <a:prstGeom prst="rect">
            <a:avLst/>
          </a:prstGeom>
        </p:spPr>
      </p:pic>
    </p:spTree>
    <p:extLst>
      <p:ext uri="{BB962C8B-B14F-4D97-AF65-F5344CB8AC3E}">
        <p14:creationId xmlns:p14="http://schemas.microsoft.com/office/powerpoint/2010/main" val="231117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FD170-CB0A-9A40-89B5-494EFEE92C6D}"/>
              </a:ext>
            </a:extLst>
          </p:cNvPr>
          <p:cNvSpPr>
            <a:spLocks noGrp="1"/>
          </p:cNvSpPr>
          <p:nvPr>
            <p:ph type="title"/>
          </p:nvPr>
        </p:nvSpPr>
        <p:spPr>
          <a:xfrm>
            <a:off x="685801" y="500743"/>
            <a:ext cx="7402285" cy="1360714"/>
          </a:xfrm>
        </p:spPr>
        <p:txBody>
          <a:bodyPr>
            <a:normAutofit/>
          </a:bodyPr>
          <a:lstStyle/>
          <a:p>
            <a:r>
              <a:rPr lang="en-US" dirty="0"/>
              <a:t>Type Safety</a:t>
            </a:r>
          </a:p>
        </p:txBody>
      </p:sp>
      <p:sp>
        <p:nvSpPr>
          <p:cNvPr id="3" name="Content Placeholder 2">
            <a:extLst>
              <a:ext uri="{FF2B5EF4-FFF2-40B4-BE49-F238E27FC236}">
                <a16:creationId xmlns:a16="http://schemas.microsoft.com/office/drawing/2014/main" id="{07438374-7FB7-714C-A988-B39B306D3B7C}"/>
              </a:ext>
            </a:extLst>
          </p:cNvPr>
          <p:cNvSpPr>
            <a:spLocks noGrp="1"/>
          </p:cNvSpPr>
          <p:nvPr>
            <p:ph idx="1"/>
          </p:nvPr>
        </p:nvSpPr>
        <p:spPr>
          <a:xfrm>
            <a:off x="685801" y="1861457"/>
            <a:ext cx="7402285" cy="3392110"/>
          </a:xfrm>
        </p:spPr>
        <p:txBody>
          <a:bodyPr>
            <a:normAutofit/>
          </a:bodyPr>
          <a:lstStyle/>
          <a:p>
            <a:pPr marL="0" indent="0">
              <a:buNone/>
            </a:pPr>
            <a:r>
              <a:rPr lang="en-GB" sz="2800" dirty="0"/>
              <a:t>Type safety means that the compiler will validate types while compiling, and throw an error if you try to assign the wrong type to a variable</a:t>
            </a:r>
          </a:p>
          <a:p>
            <a:pPr marL="0" indent="0">
              <a:buNone/>
            </a:pPr>
            <a:endParaRPr lang="en-US" dirty="0"/>
          </a:p>
        </p:txBody>
      </p:sp>
    </p:spTree>
    <p:extLst>
      <p:ext uri="{BB962C8B-B14F-4D97-AF65-F5344CB8AC3E}">
        <p14:creationId xmlns:p14="http://schemas.microsoft.com/office/powerpoint/2010/main" val="367953339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528B-A97C-EF41-B5AA-E1C7A18E7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228F1-C469-0C40-AC01-1BD5FA40D583}"/>
              </a:ext>
            </a:extLst>
          </p:cNvPr>
          <p:cNvSpPr>
            <a:spLocks noGrp="1"/>
          </p:cNvSpPr>
          <p:nvPr>
            <p:ph idx="1"/>
          </p:nvPr>
        </p:nvSpPr>
        <p:spPr>
          <a:xfrm>
            <a:off x="2438090" y="322729"/>
            <a:ext cx="6626841" cy="880121"/>
          </a:xfrm>
        </p:spPr>
        <p:txBody>
          <a:bodyPr>
            <a:normAutofit/>
          </a:bodyPr>
          <a:lstStyle/>
          <a:p>
            <a:pPr marL="0" indent="0">
              <a:buNone/>
            </a:pPr>
            <a:r>
              <a:rPr lang="en-US" sz="2400" b="1" dirty="0"/>
              <a:t>Types safety means you can’t turn a cat into a dog</a:t>
            </a:r>
          </a:p>
        </p:txBody>
      </p:sp>
      <p:pic>
        <p:nvPicPr>
          <p:cNvPr id="4" name="Picture 3">
            <a:extLst>
              <a:ext uri="{FF2B5EF4-FFF2-40B4-BE49-F238E27FC236}">
                <a16:creationId xmlns:a16="http://schemas.microsoft.com/office/drawing/2014/main" id="{A372A308-CDE4-E241-B854-047E95A004B1}"/>
              </a:ext>
            </a:extLst>
          </p:cNvPr>
          <p:cNvPicPr>
            <a:picLocks noChangeAspect="1"/>
          </p:cNvPicPr>
          <p:nvPr/>
        </p:nvPicPr>
        <p:blipFill>
          <a:blip r:embed="rId2"/>
          <a:stretch>
            <a:fillRect/>
          </a:stretch>
        </p:blipFill>
        <p:spPr>
          <a:xfrm>
            <a:off x="2804037" y="1337733"/>
            <a:ext cx="5894949" cy="5012471"/>
          </a:xfrm>
          <a:prstGeom prst="rect">
            <a:avLst/>
          </a:prstGeom>
        </p:spPr>
      </p:pic>
    </p:spTree>
    <p:extLst>
      <p:ext uri="{BB962C8B-B14F-4D97-AF65-F5344CB8AC3E}">
        <p14:creationId xmlns:p14="http://schemas.microsoft.com/office/powerpoint/2010/main" val="4014817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BA9CBD-9255-5B4B-9B6F-A9A7E26B9AF1}"/>
              </a:ext>
            </a:extLst>
          </p:cNvPr>
          <p:cNvSpPr/>
          <p:nvPr/>
        </p:nvSpPr>
        <p:spPr>
          <a:xfrm>
            <a:off x="1178321" y="2136919"/>
            <a:ext cx="10197548" cy="377686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835E0-1F5B-D644-8A89-56229F387F4F}"/>
              </a:ext>
            </a:extLst>
          </p:cNvPr>
          <p:cNvSpPr>
            <a:spLocks noGrp="1"/>
          </p:cNvSpPr>
          <p:nvPr>
            <p:ph type="title"/>
          </p:nvPr>
        </p:nvSpPr>
        <p:spPr/>
        <p:txBody>
          <a:bodyPr/>
          <a:lstStyle/>
          <a:p>
            <a:r>
              <a:rPr lang="en-US" dirty="0"/>
              <a:t>Functional Programming </a:t>
            </a:r>
          </a:p>
        </p:txBody>
      </p:sp>
      <p:pic>
        <p:nvPicPr>
          <p:cNvPr id="4" name="Content Placeholder 3" descr="A close up of a logo&#10;&#10;Description automatically generated">
            <a:extLst>
              <a:ext uri="{FF2B5EF4-FFF2-40B4-BE49-F238E27FC236}">
                <a16:creationId xmlns:a16="http://schemas.microsoft.com/office/drawing/2014/main" id="{37EE5C55-82E0-6240-9C83-0F262A8909BB}"/>
              </a:ext>
            </a:extLst>
          </p:cNvPr>
          <p:cNvPicPr>
            <a:picLocks noGrp="1" noChangeAspect="1"/>
          </p:cNvPicPr>
          <p:nvPr>
            <p:ph idx="1"/>
          </p:nvPr>
        </p:nvPicPr>
        <p:blipFill>
          <a:blip r:embed="rId2"/>
          <a:stretch>
            <a:fillRect/>
          </a:stretch>
        </p:blipFill>
        <p:spPr>
          <a:xfrm>
            <a:off x="6383664" y="2522955"/>
            <a:ext cx="4618223" cy="2597751"/>
          </a:xfrm>
          <a:prstGeom prst="rect">
            <a:avLst/>
          </a:prstGeom>
        </p:spPr>
      </p:pic>
      <p:pic>
        <p:nvPicPr>
          <p:cNvPr id="5" name="Picture 4">
            <a:extLst>
              <a:ext uri="{FF2B5EF4-FFF2-40B4-BE49-F238E27FC236}">
                <a16:creationId xmlns:a16="http://schemas.microsoft.com/office/drawing/2014/main" id="{BBE29F2B-380D-9C49-8524-6FFA0C608A03}"/>
              </a:ext>
            </a:extLst>
          </p:cNvPr>
          <p:cNvPicPr>
            <a:picLocks noChangeAspect="1"/>
          </p:cNvPicPr>
          <p:nvPr/>
        </p:nvPicPr>
        <p:blipFill>
          <a:blip r:embed="rId3"/>
          <a:stretch>
            <a:fillRect/>
          </a:stretch>
        </p:blipFill>
        <p:spPr>
          <a:xfrm>
            <a:off x="1445733" y="2358568"/>
            <a:ext cx="4563950" cy="3130825"/>
          </a:xfrm>
          <a:prstGeom prst="rect">
            <a:avLst/>
          </a:prstGeom>
        </p:spPr>
      </p:pic>
    </p:spTree>
    <p:extLst>
      <p:ext uri="{BB962C8B-B14F-4D97-AF65-F5344CB8AC3E}">
        <p14:creationId xmlns:p14="http://schemas.microsoft.com/office/powerpoint/2010/main" val="224577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EDBC-D605-7543-8D7E-505E63610735}"/>
              </a:ext>
            </a:extLst>
          </p:cNvPr>
          <p:cNvSpPr>
            <a:spLocks noGrp="1"/>
          </p:cNvSpPr>
          <p:nvPr>
            <p:ph type="title"/>
          </p:nvPr>
        </p:nvSpPr>
        <p:spPr/>
        <p:txBody>
          <a:bodyPr/>
          <a:lstStyle/>
          <a:p>
            <a:r>
              <a:rPr lang="en-US" dirty="0"/>
              <a:t>Functional Programming:</a:t>
            </a:r>
            <a:br>
              <a:rPr lang="en-US" dirty="0"/>
            </a:br>
            <a:r>
              <a:rPr lang="en-US" dirty="0"/>
              <a:t>Monads</a:t>
            </a:r>
          </a:p>
        </p:txBody>
      </p:sp>
      <p:sp>
        <p:nvSpPr>
          <p:cNvPr id="3" name="Content Placeholder 2">
            <a:extLst>
              <a:ext uri="{FF2B5EF4-FFF2-40B4-BE49-F238E27FC236}">
                <a16:creationId xmlns:a16="http://schemas.microsoft.com/office/drawing/2014/main" id="{1E277C80-D2EE-6843-AE63-82FC9EC53316}"/>
              </a:ext>
            </a:extLst>
          </p:cNvPr>
          <p:cNvSpPr>
            <a:spLocks noGrp="1"/>
          </p:cNvSpPr>
          <p:nvPr>
            <p:ph idx="1"/>
          </p:nvPr>
        </p:nvSpPr>
        <p:spPr>
          <a:xfrm>
            <a:off x="685801" y="1950720"/>
            <a:ext cx="6090919" cy="939799"/>
          </a:xfrm>
        </p:spPr>
        <p:txBody>
          <a:bodyPr>
            <a:noAutofit/>
          </a:bodyPr>
          <a:lstStyle/>
          <a:p>
            <a:pPr marL="0" indent="0">
              <a:buNone/>
            </a:pPr>
            <a:r>
              <a:rPr lang="en-US" sz="2400" dirty="0"/>
              <a:t>A Monad is a sequence of events with a get out of jail card</a:t>
            </a:r>
          </a:p>
        </p:txBody>
      </p:sp>
      <p:sp>
        <p:nvSpPr>
          <p:cNvPr id="4" name="Rounded Rectangle 3">
            <a:extLst>
              <a:ext uri="{FF2B5EF4-FFF2-40B4-BE49-F238E27FC236}">
                <a16:creationId xmlns:a16="http://schemas.microsoft.com/office/drawing/2014/main" id="{2569C9B6-B21F-704A-877F-7135BE4A3A6E}"/>
              </a:ext>
            </a:extLst>
          </p:cNvPr>
          <p:cNvSpPr/>
          <p:nvPr/>
        </p:nvSpPr>
        <p:spPr>
          <a:xfrm>
            <a:off x="7091680" y="904241"/>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One</a:t>
            </a:r>
          </a:p>
        </p:txBody>
      </p:sp>
      <p:sp>
        <p:nvSpPr>
          <p:cNvPr id="5" name="Rounded Rectangle 4">
            <a:extLst>
              <a:ext uri="{FF2B5EF4-FFF2-40B4-BE49-F238E27FC236}">
                <a16:creationId xmlns:a16="http://schemas.microsoft.com/office/drawing/2014/main" id="{9C54880E-5DFD-524C-88B2-8D3927744B3E}"/>
              </a:ext>
            </a:extLst>
          </p:cNvPr>
          <p:cNvSpPr/>
          <p:nvPr/>
        </p:nvSpPr>
        <p:spPr>
          <a:xfrm>
            <a:off x="7091680" y="2890520"/>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Two</a:t>
            </a:r>
          </a:p>
        </p:txBody>
      </p:sp>
      <p:sp>
        <p:nvSpPr>
          <p:cNvPr id="6" name="Rounded Rectangle 5">
            <a:extLst>
              <a:ext uri="{FF2B5EF4-FFF2-40B4-BE49-F238E27FC236}">
                <a16:creationId xmlns:a16="http://schemas.microsoft.com/office/drawing/2014/main" id="{5DE32972-C025-F146-A2C8-5CEFA4031B73}"/>
              </a:ext>
            </a:extLst>
          </p:cNvPr>
          <p:cNvSpPr/>
          <p:nvPr/>
        </p:nvSpPr>
        <p:spPr>
          <a:xfrm>
            <a:off x="7112000" y="4934374"/>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Three</a:t>
            </a:r>
          </a:p>
        </p:txBody>
      </p:sp>
      <p:sp>
        <p:nvSpPr>
          <p:cNvPr id="7" name="Down Arrow 6">
            <a:extLst>
              <a:ext uri="{FF2B5EF4-FFF2-40B4-BE49-F238E27FC236}">
                <a16:creationId xmlns:a16="http://schemas.microsoft.com/office/drawing/2014/main" id="{0698119C-BEF5-8340-8E16-43B883728924}"/>
              </a:ext>
            </a:extLst>
          </p:cNvPr>
          <p:cNvSpPr/>
          <p:nvPr/>
        </p:nvSpPr>
        <p:spPr>
          <a:xfrm>
            <a:off x="7965440" y="2070947"/>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8B12241F-449D-7F41-B52C-34F8D0C7C4AD}"/>
              </a:ext>
            </a:extLst>
          </p:cNvPr>
          <p:cNvSpPr/>
          <p:nvPr/>
        </p:nvSpPr>
        <p:spPr>
          <a:xfrm>
            <a:off x="7955280" y="4068658"/>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460780-B751-214B-B0EB-B1B8F1292DD4}"/>
              </a:ext>
            </a:extLst>
          </p:cNvPr>
          <p:cNvPicPr>
            <a:picLocks noChangeAspect="1"/>
          </p:cNvPicPr>
          <p:nvPr/>
        </p:nvPicPr>
        <p:blipFill>
          <a:blip r:embed="rId3"/>
          <a:stretch>
            <a:fillRect/>
          </a:stretch>
        </p:blipFill>
        <p:spPr>
          <a:xfrm>
            <a:off x="842010" y="3014134"/>
            <a:ext cx="5143500" cy="2997200"/>
          </a:xfrm>
          <a:prstGeom prst="rect">
            <a:avLst/>
          </a:prstGeom>
        </p:spPr>
      </p:pic>
    </p:spTree>
    <p:extLst>
      <p:ext uri="{BB962C8B-B14F-4D97-AF65-F5344CB8AC3E}">
        <p14:creationId xmlns:p14="http://schemas.microsoft.com/office/powerpoint/2010/main" val="174983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C7F540-385B-4E49-AA73-F53112DACDAC}"/>
              </a:ext>
            </a:extLst>
          </p:cNvPr>
          <p:cNvSpPr/>
          <p:nvPr/>
        </p:nvSpPr>
        <p:spPr>
          <a:xfrm>
            <a:off x="1064030" y="2439180"/>
            <a:ext cx="4468090" cy="220287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E44F8AB7-F0AD-44EB-877E-5C5DACF03EDC}"/>
              </a:ext>
            </a:extLst>
          </p:cNvPr>
          <p:cNvSpPr>
            <a:spLocks noGrp="1"/>
          </p:cNvSpPr>
          <p:nvPr>
            <p:ph type="title"/>
          </p:nvPr>
        </p:nvSpPr>
        <p:spPr/>
        <p:txBody>
          <a:bodyPr/>
          <a:lstStyle/>
          <a:p>
            <a:endParaRPr lang="en-GB"/>
          </a:p>
        </p:txBody>
      </p:sp>
      <p:pic>
        <p:nvPicPr>
          <p:cNvPr id="1026" name="Picture 2" descr="Apache Spark - Wikipedia">
            <a:extLst>
              <a:ext uri="{FF2B5EF4-FFF2-40B4-BE49-F238E27FC236}">
                <a16:creationId xmlns:a16="http://schemas.microsoft.com/office/drawing/2014/main" id="{2B2CEFF8-9A7A-4170-8F88-33751A375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821" y="2655079"/>
            <a:ext cx="3473000" cy="1808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ricks - Wikipedia">
            <a:extLst>
              <a:ext uri="{FF2B5EF4-FFF2-40B4-BE49-F238E27FC236}">
                <a16:creationId xmlns:a16="http://schemas.microsoft.com/office/drawing/2014/main" id="{C916854D-B6BC-4243-99B0-6A743138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123" y="2405477"/>
            <a:ext cx="4260143" cy="223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272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2C3-8682-9D4A-BBCF-590D48F778CD}"/>
              </a:ext>
            </a:extLst>
          </p:cNvPr>
          <p:cNvSpPr>
            <a:spLocks noGrp="1"/>
          </p:cNvSpPr>
          <p:nvPr>
            <p:ph type="title"/>
          </p:nvPr>
        </p:nvSpPr>
        <p:spPr>
          <a:xfrm>
            <a:off x="1361187" y="1030288"/>
            <a:ext cx="4099947" cy="1035579"/>
          </a:xfrm>
        </p:spPr>
        <p:txBody>
          <a:bodyPr>
            <a:normAutofit/>
          </a:bodyPr>
          <a:lstStyle/>
          <a:p>
            <a:r>
              <a:rPr lang="en-US" dirty="0"/>
              <a:t>Apache Spark</a:t>
            </a:r>
          </a:p>
        </p:txBody>
      </p:sp>
      <p:sp>
        <p:nvSpPr>
          <p:cNvPr id="10" name="Rectangle 9">
            <a:extLst>
              <a:ext uri="{FF2B5EF4-FFF2-40B4-BE49-F238E27FC236}">
                <a16:creationId xmlns:a16="http://schemas.microsoft.com/office/drawing/2014/main" id="{1C04857D-B1C1-41ED-B1B4-E3D6E3C7C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487453-BEA1-D84C-BF11-4AD4638ADAB1}"/>
              </a:ext>
            </a:extLst>
          </p:cNvPr>
          <p:cNvSpPr>
            <a:spLocks noGrp="1"/>
          </p:cNvSpPr>
          <p:nvPr>
            <p:ph idx="1"/>
          </p:nvPr>
        </p:nvSpPr>
        <p:spPr>
          <a:xfrm>
            <a:off x="1361187" y="2142067"/>
            <a:ext cx="4099947" cy="2083569"/>
          </a:xfrm>
        </p:spPr>
        <p:txBody>
          <a:bodyPr>
            <a:normAutofit/>
          </a:bodyPr>
          <a:lstStyle/>
          <a:p>
            <a:pPr marL="0" indent="0">
              <a:buNone/>
            </a:pPr>
            <a:r>
              <a:rPr lang="en-GB" dirty="0"/>
              <a:t>Apache Spark is an open-source distributed general-purpose cluster-computing framework. Spark provides an interface for programming entire clusters with implicit data parallelism and fault tolerance</a:t>
            </a:r>
            <a:endParaRPr lang="en-US" dirty="0"/>
          </a:p>
        </p:txBody>
      </p:sp>
      <p:sp>
        <p:nvSpPr>
          <p:cNvPr id="12" name="Rounded Rectangle 32">
            <a:extLst>
              <a:ext uri="{FF2B5EF4-FFF2-40B4-BE49-F238E27FC236}">
                <a16:creationId xmlns:a16="http://schemas.microsoft.com/office/drawing/2014/main" id="{E5A9FA1E-7A9B-4CDA-91BB-87575F63E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1226EA-BE1B-B54D-B8C8-DCF1B28F26F5}"/>
              </a:ext>
            </a:extLst>
          </p:cNvPr>
          <p:cNvPicPr>
            <a:picLocks noChangeAspect="1"/>
          </p:cNvPicPr>
          <p:nvPr/>
        </p:nvPicPr>
        <p:blipFill>
          <a:blip r:embed="rId3"/>
          <a:stretch>
            <a:fillRect/>
          </a:stretch>
        </p:blipFill>
        <p:spPr>
          <a:xfrm>
            <a:off x="7288538" y="733077"/>
            <a:ext cx="3013245" cy="2636590"/>
          </a:xfrm>
          <a:prstGeom prst="roundRect">
            <a:avLst>
              <a:gd name="adj" fmla="val 4207"/>
            </a:avLst>
          </a:prstGeom>
          <a:ln w="50800" cap="sq" cmpd="dbl">
            <a:noFill/>
            <a:miter lim="800000"/>
          </a:ln>
          <a:effectLst/>
        </p:spPr>
      </p:pic>
      <p:pic>
        <p:nvPicPr>
          <p:cNvPr id="6" name="Picture 5">
            <a:extLst>
              <a:ext uri="{FF2B5EF4-FFF2-40B4-BE49-F238E27FC236}">
                <a16:creationId xmlns:a16="http://schemas.microsoft.com/office/drawing/2014/main" id="{92B0D12F-EBB9-9945-9C4A-BC1CADC5AF89}"/>
              </a:ext>
            </a:extLst>
          </p:cNvPr>
          <p:cNvPicPr>
            <a:picLocks noChangeAspect="1"/>
          </p:cNvPicPr>
          <p:nvPr/>
        </p:nvPicPr>
        <p:blipFill>
          <a:blip r:embed="rId4"/>
          <a:stretch>
            <a:fillRect/>
          </a:stretch>
        </p:blipFill>
        <p:spPr>
          <a:xfrm>
            <a:off x="4172116" y="4083339"/>
            <a:ext cx="1943100" cy="1867960"/>
          </a:xfrm>
          <a:prstGeom prst="rect">
            <a:avLst/>
          </a:prstGeom>
          <a:ln>
            <a:noFill/>
          </a:ln>
        </p:spPr>
        <p:style>
          <a:lnRef idx="2">
            <a:schemeClr val="accent1"/>
          </a:lnRef>
          <a:fillRef idx="1">
            <a:schemeClr val="lt1"/>
          </a:fillRef>
          <a:effectRef idx="0">
            <a:schemeClr val="accent1"/>
          </a:effectRef>
          <a:fontRef idx="minor">
            <a:schemeClr val="dk1"/>
          </a:fontRef>
        </p:style>
      </p:pic>
      <p:pic>
        <p:nvPicPr>
          <p:cNvPr id="9" name="Picture 8">
            <a:extLst>
              <a:ext uri="{FF2B5EF4-FFF2-40B4-BE49-F238E27FC236}">
                <a16:creationId xmlns:a16="http://schemas.microsoft.com/office/drawing/2014/main" id="{46E9F448-3828-4C48-84EE-EF9F1C6B9478}"/>
              </a:ext>
            </a:extLst>
          </p:cNvPr>
          <p:cNvPicPr>
            <a:picLocks noChangeAspect="1"/>
          </p:cNvPicPr>
          <p:nvPr/>
        </p:nvPicPr>
        <p:blipFill>
          <a:blip r:embed="rId5"/>
          <a:stretch>
            <a:fillRect/>
          </a:stretch>
        </p:blipFill>
        <p:spPr>
          <a:xfrm>
            <a:off x="6899395" y="3369667"/>
            <a:ext cx="3791529" cy="2815931"/>
          </a:xfrm>
          <a:prstGeom prst="rect">
            <a:avLst/>
          </a:prstGeom>
        </p:spPr>
      </p:pic>
    </p:spTree>
    <p:extLst>
      <p:ext uri="{BB962C8B-B14F-4D97-AF65-F5344CB8AC3E}">
        <p14:creationId xmlns:p14="http://schemas.microsoft.com/office/powerpoint/2010/main" val="31766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CA41-222D-A546-8672-5E4C828C3B64}"/>
              </a:ext>
            </a:extLst>
          </p:cNvPr>
          <p:cNvSpPr>
            <a:spLocks noGrp="1"/>
          </p:cNvSpPr>
          <p:nvPr>
            <p:ph type="title"/>
          </p:nvPr>
        </p:nvSpPr>
        <p:spPr/>
        <p:txBody>
          <a:bodyPr/>
          <a:lstStyle/>
          <a:p>
            <a:r>
              <a:rPr lang="en-US" dirty="0"/>
              <a:t>Who am I?</a:t>
            </a:r>
          </a:p>
        </p:txBody>
      </p:sp>
      <p:sp>
        <p:nvSpPr>
          <p:cNvPr id="5" name="TextBox 4">
            <a:extLst>
              <a:ext uri="{FF2B5EF4-FFF2-40B4-BE49-F238E27FC236}">
                <a16:creationId xmlns:a16="http://schemas.microsoft.com/office/drawing/2014/main" id="{44E6BDB8-642B-FA4D-B97B-BCD473295175}"/>
              </a:ext>
            </a:extLst>
          </p:cNvPr>
          <p:cNvSpPr txBox="1"/>
          <p:nvPr/>
        </p:nvSpPr>
        <p:spPr>
          <a:xfrm>
            <a:off x="1232871" y="5938695"/>
            <a:ext cx="1719470" cy="369332"/>
          </a:xfrm>
          <a:prstGeom prst="rect">
            <a:avLst/>
          </a:prstGeom>
          <a:noFill/>
        </p:spPr>
        <p:txBody>
          <a:bodyPr wrap="square" rtlCol="0">
            <a:spAutoFit/>
          </a:bodyPr>
          <a:lstStyle/>
          <a:p>
            <a:r>
              <a:rPr lang="en-US" dirty="0"/>
              <a:t>@</a:t>
            </a:r>
            <a:r>
              <a:rPr lang="en-US" dirty="0" err="1"/>
              <a:t>annawykes</a:t>
            </a:r>
            <a:endParaRPr lang="en-US" dirty="0"/>
          </a:p>
        </p:txBody>
      </p:sp>
      <p:sp>
        <p:nvSpPr>
          <p:cNvPr id="6" name="TextBox 4">
            <a:extLst>
              <a:ext uri="{FF2B5EF4-FFF2-40B4-BE49-F238E27FC236}">
                <a16:creationId xmlns:a16="http://schemas.microsoft.com/office/drawing/2014/main" id="{44E6BDB8-642B-FA4D-B97B-BCD473295175}"/>
              </a:ext>
            </a:extLst>
          </p:cNvPr>
          <p:cNvSpPr txBox="1"/>
          <p:nvPr/>
        </p:nvSpPr>
        <p:spPr>
          <a:xfrm>
            <a:off x="5377070" y="5879068"/>
            <a:ext cx="57531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anna-maria-wykes-31939454</a:t>
            </a:r>
            <a:endParaRPr lang="en-US" dirty="0"/>
          </a:p>
        </p:txBody>
      </p:sp>
      <p:pic>
        <p:nvPicPr>
          <p:cNvPr id="7" name="Picture 6">
            <a:extLst>
              <a:ext uri="{FF2B5EF4-FFF2-40B4-BE49-F238E27FC236}">
                <a16:creationId xmlns:a16="http://schemas.microsoft.com/office/drawing/2014/main" id="{B3DABDE4-EB12-5B44-9DAC-402F82EEDE51}"/>
              </a:ext>
            </a:extLst>
          </p:cNvPr>
          <p:cNvPicPr>
            <a:picLocks noChangeAspect="1"/>
          </p:cNvPicPr>
          <p:nvPr/>
        </p:nvPicPr>
        <p:blipFill>
          <a:blip r:embed="rId2"/>
          <a:stretch>
            <a:fillRect/>
          </a:stretch>
        </p:blipFill>
        <p:spPr>
          <a:xfrm>
            <a:off x="854765" y="5845636"/>
            <a:ext cx="418284" cy="418284"/>
          </a:xfrm>
          <a:prstGeom prst="roundRect">
            <a:avLst>
              <a:gd name="adj" fmla="val 4207"/>
            </a:avLst>
          </a:prstGeom>
          <a:ln w="50800" cap="sq" cmpd="dbl">
            <a:noFill/>
            <a:miter lim="800000"/>
          </a:ln>
          <a:effectLst/>
        </p:spPr>
      </p:pic>
      <p:pic>
        <p:nvPicPr>
          <p:cNvPr id="8" name="Picture 7">
            <a:extLst>
              <a:ext uri="{FF2B5EF4-FFF2-40B4-BE49-F238E27FC236}">
                <a16:creationId xmlns:a16="http://schemas.microsoft.com/office/drawing/2014/main" id="{D7CD90E8-3A85-7C49-A90D-5278D42DB4B3}"/>
              </a:ext>
            </a:extLst>
          </p:cNvPr>
          <p:cNvPicPr>
            <a:picLocks noChangeAspect="1"/>
          </p:cNvPicPr>
          <p:nvPr/>
        </p:nvPicPr>
        <p:blipFill>
          <a:blip r:embed="rId3"/>
          <a:stretch>
            <a:fillRect/>
          </a:stretch>
        </p:blipFill>
        <p:spPr>
          <a:xfrm>
            <a:off x="4584560" y="5695122"/>
            <a:ext cx="1173024" cy="612905"/>
          </a:xfrm>
          <a:prstGeom prst="roundRect">
            <a:avLst>
              <a:gd name="adj" fmla="val 21488"/>
            </a:avLst>
          </a:prstGeom>
          <a:ln w="50800" cap="sq" cmpd="dbl">
            <a:noFill/>
            <a:miter lim="800000"/>
          </a:ln>
          <a:effectLst/>
        </p:spPr>
      </p:pic>
      <p:sp>
        <p:nvSpPr>
          <p:cNvPr id="10" name="Rectangle 9">
            <a:extLst>
              <a:ext uri="{FF2B5EF4-FFF2-40B4-BE49-F238E27FC236}">
                <a16:creationId xmlns:a16="http://schemas.microsoft.com/office/drawing/2014/main" id="{7C3284AB-51A8-1C40-9626-846122ABD158}"/>
              </a:ext>
            </a:extLst>
          </p:cNvPr>
          <p:cNvSpPr/>
          <p:nvPr/>
        </p:nvSpPr>
        <p:spPr>
          <a:xfrm>
            <a:off x="685801" y="2432736"/>
            <a:ext cx="8161876" cy="464871"/>
          </a:xfrm>
          <a:prstGeom prst="rect">
            <a:avLst/>
          </a:prstGeom>
        </p:spPr>
        <p:txBody>
          <a:bodyPr wrap="square">
            <a:spAutoFit/>
          </a:bodyPr>
          <a:lstStyle/>
          <a:p>
            <a:pPr>
              <a:lnSpc>
                <a:spcPct val="150000"/>
              </a:lnSpc>
            </a:pPr>
            <a:endParaRPr lang="en-US" dirty="0"/>
          </a:p>
        </p:txBody>
      </p:sp>
      <p:sp>
        <p:nvSpPr>
          <p:cNvPr id="11" name="Rectangle 10">
            <a:extLst>
              <a:ext uri="{FF2B5EF4-FFF2-40B4-BE49-F238E27FC236}">
                <a16:creationId xmlns:a16="http://schemas.microsoft.com/office/drawing/2014/main" id="{2A327FD0-B649-1A4F-B2BC-87F475058248}"/>
              </a:ext>
            </a:extLst>
          </p:cNvPr>
          <p:cNvSpPr/>
          <p:nvPr/>
        </p:nvSpPr>
        <p:spPr>
          <a:xfrm>
            <a:off x="685801" y="4864485"/>
            <a:ext cx="10651434" cy="369332"/>
          </a:xfrm>
          <a:prstGeom prst="rect">
            <a:avLst/>
          </a:prstGeom>
        </p:spPr>
        <p:txBody>
          <a:bodyPr wrap="square">
            <a:spAutoFit/>
          </a:bodyPr>
          <a:lstStyle/>
          <a:p>
            <a:r>
              <a:rPr lang="en-US" dirty="0"/>
              <a:t>I have a BSc in Multimedia Computing &amp; Business, and a HND in Visual Communication </a:t>
            </a:r>
          </a:p>
        </p:txBody>
      </p:sp>
      <p:sp>
        <p:nvSpPr>
          <p:cNvPr id="14" name="Rectangle 13">
            <a:extLst>
              <a:ext uri="{FF2B5EF4-FFF2-40B4-BE49-F238E27FC236}">
                <a16:creationId xmlns:a16="http://schemas.microsoft.com/office/drawing/2014/main" id="{DDD57C52-FBC8-2A49-BAAF-BD3D332EAD4B}"/>
              </a:ext>
            </a:extLst>
          </p:cNvPr>
          <p:cNvSpPr/>
          <p:nvPr/>
        </p:nvSpPr>
        <p:spPr>
          <a:xfrm>
            <a:off x="685801" y="1832752"/>
            <a:ext cx="7684219" cy="1295868"/>
          </a:xfrm>
          <a:prstGeom prst="rect">
            <a:avLst/>
          </a:prstGeom>
        </p:spPr>
        <p:txBody>
          <a:bodyPr wrap="none">
            <a:spAutoFit/>
          </a:bodyPr>
          <a:lstStyle/>
          <a:p>
            <a:pPr>
              <a:lnSpc>
                <a:spcPct val="150000"/>
              </a:lnSpc>
            </a:pPr>
            <a:r>
              <a:rPr lang="en-US" dirty="0"/>
              <a:t>Senior Advancing Analytics Consultant specializing in Data Engineering &amp; Cloud. </a:t>
            </a:r>
          </a:p>
          <a:p>
            <a:pPr>
              <a:lnSpc>
                <a:spcPct val="150000"/>
              </a:lnSpc>
            </a:pPr>
            <a:r>
              <a:rPr lang="en-US" dirty="0"/>
              <a:t>Over 14 years’  experience working in Software Engineering, most recently </a:t>
            </a:r>
          </a:p>
          <a:p>
            <a:pPr>
              <a:lnSpc>
                <a:spcPct val="150000"/>
              </a:lnSpc>
            </a:pPr>
            <a:r>
              <a:rPr lang="en-US" dirty="0"/>
              <a:t>working with Scala, Kafka and various cloud tech</a:t>
            </a:r>
          </a:p>
        </p:txBody>
      </p:sp>
      <p:pic>
        <p:nvPicPr>
          <p:cNvPr id="16" name="Picture 15" descr="A person smiling for the camera&#10;&#10;Description automatically generated">
            <a:extLst>
              <a:ext uri="{FF2B5EF4-FFF2-40B4-BE49-F238E27FC236}">
                <a16:creationId xmlns:a16="http://schemas.microsoft.com/office/drawing/2014/main" id="{C7716D1B-EB2F-2546-A424-30F16A638264}"/>
              </a:ext>
            </a:extLst>
          </p:cNvPr>
          <p:cNvPicPr>
            <a:picLocks noChangeAspect="1"/>
          </p:cNvPicPr>
          <p:nvPr/>
        </p:nvPicPr>
        <p:blipFill>
          <a:blip r:embed="rId4"/>
          <a:stretch>
            <a:fillRect/>
          </a:stretch>
        </p:blipFill>
        <p:spPr>
          <a:xfrm>
            <a:off x="8853115" y="455299"/>
            <a:ext cx="2838142" cy="2838142"/>
          </a:xfrm>
          <a:prstGeom prst="rect">
            <a:avLst/>
          </a:prstGeom>
        </p:spPr>
      </p:pic>
      <p:sp>
        <p:nvSpPr>
          <p:cNvPr id="17" name="Rectangle 16">
            <a:extLst>
              <a:ext uri="{FF2B5EF4-FFF2-40B4-BE49-F238E27FC236}">
                <a16:creationId xmlns:a16="http://schemas.microsoft.com/office/drawing/2014/main" id="{2077545E-19DE-3440-9FF1-649F6F7FA416}"/>
              </a:ext>
            </a:extLst>
          </p:cNvPr>
          <p:cNvSpPr/>
          <p:nvPr/>
        </p:nvSpPr>
        <p:spPr>
          <a:xfrm>
            <a:off x="752476" y="3477387"/>
            <a:ext cx="11005456" cy="880369"/>
          </a:xfrm>
          <a:prstGeom prst="rect">
            <a:avLst/>
          </a:prstGeom>
        </p:spPr>
        <p:txBody>
          <a:bodyPr wrap="square">
            <a:spAutoFit/>
          </a:bodyPr>
          <a:lstStyle/>
          <a:p>
            <a:pPr>
              <a:lnSpc>
                <a:spcPct val="150000"/>
              </a:lnSpc>
            </a:pPr>
            <a:r>
              <a:rPr lang="en-US" dirty="0"/>
              <a:t>I spent over 2 years working for a Microsoft Partner, championing a cutting-edge Data Science Project, aided by a variety of Azure tools, including Data Factory, Data Lake Gen2 and AKS.</a:t>
            </a:r>
          </a:p>
        </p:txBody>
      </p:sp>
    </p:spTree>
    <p:extLst>
      <p:ext uri="{BB962C8B-B14F-4D97-AF65-F5344CB8AC3E}">
        <p14:creationId xmlns:p14="http://schemas.microsoft.com/office/powerpoint/2010/main" val="418475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EBBE8-ADEC-F147-A165-93E80A52930D}"/>
              </a:ext>
            </a:extLst>
          </p:cNvPr>
          <p:cNvSpPr/>
          <p:nvPr/>
        </p:nvSpPr>
        <p:spPr>
          <a:xfrm>
            <a:off x="682626" y="290945"/>
            <a:ext cx="3974969" cy="1799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useBgFill="1">
        <p:nvSpPr>
          <p:cNvPr id="16" name="Rectangle 15">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3F9510D-058C-854D-BA5B-E2F97D534E30}"/>
              </a:ext>
            </a:extLst>
          </p:cNvPr>
          <p:cNvPicPr>
            <a:picLocks noChangeAspect="1"/>
          </p:cNvPicPr>
          <p:nvPr/>
        </p:nvPicPr>
        <p:blipFill>
          <a:blip r:embed="rId4"/>
          <a:stretch>
            <a:fillRect/>
          </a:stretch>
        </p:blipFill>
        <p:spPr>
          <a:xfrm>
            <a:off x="2204776" y="511699"/>
            <a:ext cx="580265" cy="288308"/>
          </a:xfrm>
          <a:prstGeom prst="rect">
            <a:avLst/>
          </a:prstGeom>
        </p:spPr>
      </p:pic>
      <p:pic>
        <p:nvPicPr>
          <p:cNvPr id="2050" name="Picture 2" descr="Databricks - Wikipedia">
            <a:extLst>
              <a:ext uri="{FF2B5EF4-FFF2-40B4-BE49-F238E27FC236}">
                <a16:creationId xmlns:a16="http://schemas.microsoft.com/office/drawing/2014/main" id="{74A9E236-967D-4C11-89BC-BED3F3E42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410" y="290945"/>
            <a:ext cx="3284516" cy="17243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D7AD24-7FCF-4D88-A08C-60E8EA0E9D1A}"/>
              </a:ext>
            </a:extLst>
          </p:cNvPr>
          <p:cNvSpPr txBox="1"/>
          <p:nvPr/>
        </p:nvSpPr>
        <p:spPr>
          <a:xfrm>
            <a:off x="5256416" y="2228010"/>
            <a:ext cx="6097384" cy="646331"/>
          </a:xfrm>
          <a:prstGeom prst="rect">
            <a:avLst/>
          </a:prstGeom>
          <a:noFill/>
        </p:spPr>
        <p:txBody>
          <a:bodyPr wrap="square">
            <a:spAutoFit/>
          </a:bodyPr>
          <a:lstStyle/>
          <a:p>
            <a:pPr lvl="0"/>
            <a:r>
              <a:rPr lang="en-GB" dirty="0"/>
              <a:t>Databricks is an organization and big data processing platform founded by the creators of </a:t>
            </a:r>
            <a:r>
              <a:rPr lang="en-GB" u="sng" dirty="0">
                <a:hlinkClick r:id="rId6">
                  <a:extLst>
                    <a:ext uri="{A12FA001-AC4F-418D-AE19-62706E023703}">
                      <ahyp:hlinkClr xmlns:ahyp="http://schemas.microsoft.com/office/drawing/2018/hyperlinkcolor" val="tx"/>
                    </a:ext>
                  </a:extLst>
                </a:hlinkClick>
              </a:rPr>
              <a:t>Apache Spark</a:t>
            </a:r>
            <a:r>
              <a:rPr lang="en-GB" dirty="0"/>
              <a:t>.</a:t>
            </a:r>
            <a:endParaRPr lang="en-US" dirty="0"/>
          </a:p>
        </p:txBody>
      </p:sp>
      <p:sp>
        <p:nvSpPr>
          <p:cNvPr id="13" name="TextBox 12">
            <a:extLst>
              <a:ext uri="{FF2B5EF4-FFF2-40B4-BE49-F238E27FC236}">
                <a16:creationId xmlns:a16="http://schemas.microsoft.com/office/drawing/2014/main" id="{14DC28AC-1B4C-43D0-8AA6-B300CA611305}"/>
              </a:ext>
            </a:extLst>
          </p:cNvPr>
          <p:cNvSpPr txBox="1"/>
          <p:nvPr/>
        </p:nvSpPr>
        <p:spPr>
          <a:xfrm>
            <a:off x="5256416" y="3108034"/>
            <a:ext cx="6097384" cy="923330"/>
          </a:xfrm>
          <a:prstGeom prst="rect">
            <a:avLst/>
          </a:prstGeom>
          <a:noFill/>
        </p:spPr>
        <p:txBody>
          <a:bodyPr wrap="square">
            <a:spAutoFit/>
          </a:bodyPr>
          <a:lstStyle/>
          <a:p>
            <a:pPr lvl="0"/>
            <a:r>
              <a:rPr lang="en-GB" dirty="0"/>
              <a:t>Databricks was founded to provide an alternative to the </a:t>
            </a:r>
            <a:r>
              <a:rPr lang="en-GB" u="sng" dirty="0">
                <a:hlinkClick r:id="rId7">
                  <a:extLst>
                    <a:ext uri="{A12FA001-AC4F-418D-AE19-62706E023703}">
                      <ahyp:hlinkClr xmlns:ahyp="http://schemas.microsoft.com/office/drawing/2018/hyperlinkcolor" val="tx"/>
                    </a:ext>
                  </a:extLst>
                </a:hlinkClick>
              </a:rPr>
              <a:t>MapReduce</a:t>
            </a:r>
            <a:r>
              <a:rPr lang="en-GB" dirty="0"/>
              <a:t> system and provides a just-in-time </a:t>
            </a:r>
            <a:r>
              <a:rPr lang="en-GB" u="sng" dirty="0">
                <a:hlinkClick r:id="rId8">
                  <a:extLst>
                    <a:ext uri="{A12FA001-AC4F-418D-AE19-62706E023703}">
                      <ahyp:hlinkClr xmlns:ahyp="http://schemas.microsoft.com/office/drawing/2018/hyperlinkcolor" val="tx"/>
                    </a:ext>
                  </a:extLst>
                </a:hlinkClick>
              </a:rPr>
              <a:t>cloud</a:t>
            </a:r>
            <a:r>
              <a:rPr lang="en-GB" dirty="0"/>
              <a:t>-based platform for </a:t>
            </a:r>
            <a:r>
              <a:rPr lang="en-GB" u="sng" dirty="0">
                <a:hlinkClick r:id="rId9">
                  <a:extLst>
                    <a:ext uri="{A12FA001-AC4F-418D-AE19-62706E023703}">
                      <ahyp:hlinkClr xmlns:ahyp="http://schemas.microsoft.com/office/drawing/2018/hyperlinkcolor" val="tx"/>
                    </a:ext>
                  </a:extLst>
                </a:hlinkClick>
              </a:rPr>
              <a:t>big data</a:t>
            </a:r>
            <a:r>
              <a:rPr lang="en-GB" dirty="0"/>
              <a:t> processing clients.</a:t>
            </a:r>
            <a:endParaRPr lang="en-US" dirty="0"/>
          </a:p>
        </p:txBody>
      </p:sp>
      <p:sp>
        <p:nvSpPr>
          <p:cNvPr id="15" name="TextBox 14">
            <a:extLst>
              <a:ext uri="{FF2B5EF4-FFF2-40B4-BE49-F238E27FC236}">
                <a16:creationId xmlns:a16="http://schemas.microsoft.com/office/drawing/2014/main" id="{F475D4EC-3AEF-4ADA-B5D2-E052DC110E84}"/>
              </a:ext>
            </a:extLst>
          </p:cNvPr>
          <p:cNvSpPr txBox="1"/>
          <p:nvPr/>
        </p:nvSpPr>
        <p:spPr>
          <a:xfrm>
            <a:off x="5256416" y="4348521"/>
            <a:ext cx="6097384" cy="1754326"/>
          </a:xfrm>
          <a:prstGeom prst="rect">
            <a:avLst/>
          </a:prstGeom>
          <a:noFill/>
        </p:spPr>
        <p:txBody>
          <a:bodyPr wrap="square">
            <a:spAutoFit/>
          </a:bodyPr>
          <a:lstStyle/>
          <a:p>
            <a:pPr lvl="0"/>
            <a:r>
              <a:rPr lang="en-GB"/>
              <a:t>Databricks </a:t>
            </a:r>
            <a:r>
              <a:rPr lang="en-GB" dirty="0"/>
              <a:t>was created for </a:t>
            </a:r>
            <a:r>
              <a:rPr lang="en-GB" u="sng" dirty="0">
                <a:hlinkClick r:id="rId10">
                  <a:extLst>
                    <a:ext uri="{A12FA001-AC4F-418D-AE19-62706E023703}">
                      <ahyp:hlinkClr xmlns:ahyp="http://schemas.microsoft.com/office/drawing/2018/hyperlinkcolor" val="tx"/>
                    </a:ext>
                  </a:extLst>
                </a:hlinkClick>
              </a:rPr>
              <a:t>data scientists</a:t>
            </a:r>
            <a:r>
              <a:rPr lang="en-GB" dirty="0"/>
              <a:t>, engineers and analysts to help users integrate the fields of data science, engineering and the business behind them across the </a:t>
            </a:r>
            <a:r>
              <a:rPr lang="en-GB" u="sng" dirty="0">
                <a:hlinkClick r:id="rId11">
                  <a:extLst>
                    <a:ext uri="{A12FA001-AC4F-418D-AE19-62706E023703}">
                      <ahyp:hlinkClr xmlns:ahyp="http://schemas.microsoft.com/office/drawing/2018/hyperlinkcolor" val="tx"/>
                    </a:ext>
                  </a:extLst>
                </a:hlinkClick>
              </a:rPr>
              <a:t>machine learning</a:t>
            </a:r>
            <a:r>
              <a:rPr lang="en-GB" dirty="0"/>
              <a:t> lifecycle. This integration helps to ease the processes from data preparation to experimentation and machine learning application deployment.</a:t>
            </a:r>
            <a:endParaRPr lang="en-US" dirty="0"/>
          </a:p>
        </p:txBody>
      </p:sp>
    </p:spTree>
    <p:extLst>
      <p:ext uri="{BB962C8B-B14F-4D97-AF65-F5344CB8AC3E}">
        <p14:creationId xmlns:p14="http://schemas.microsoft.com/office/powerpoint/2010/main" val="22462106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6F61-8D4D-3045-A0D3-5A769ED08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6B04E-1A50-BB4E-B95D-74FF38CCE3B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8F4D0D6-68B9-6044-9FAF-CC8A9FE0D491}"/>
              </a:ext>
            </a:extLst>
          </p:cNvPr>
          <p:cNvPicPr>
            <a:picLocks noChangeAspect="1"/>
          </p:cNvPicPr>
          <p:nvPr/>
        </p:nvPicPr>
        <p:blipFill>
          <a:blip r:embed="rId2"/>
          <a:stretch>
            <a:fillRect/>
          </a:stretch>
        </p:blipFill>
        <p:spPr>
          <a:xfrm>
            <a:off x="1374774" y="866677"/>
            <a:ext cx="9319161" cy="5520267"/>
          </a:xfrm>
          <a:prstGeom prst="rect">
            <a:avLst/>
          </a:prstGeom>
        </p:spPr>
      </p:pic>
    </p:spTree>
    <p:extLst>
      <p:ext uri="{BB962C8B-B14F-4D97-AF65-F5344CB8AC3E}">
        <p14:creationId xmlns:p14="http://schemas.microsoft.com/office/powerpoint/2010/main" val="3496930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F5EC9-E813-3A47-A2D5-E2BC084DEB2A}"/>
              </a:ext>
            </a:extLst>
          </p:cNvPr>
          <p:cNvSpPr>
            <a:spLocks noGrp="1"/>
          </p:cNvSpPr>
          <p:nvPr>
            <p:ph type="title"/>
          </p:nvPr>
        </p:nvSpPr>
        <p:spPr>
          <a:xfrm>
            <a:off x="718457" y="531278"/>
            <a:ext cx="3211517" cy="5292579"/>
          </a:xfrm>
        </p:spPr>
        <p:txBody>
          <a:bodyPr>
            <a:normAutofit/>
          </a:bodyPr>
          <a:lstStyle/>
          <a:p>
            <a:r>
              <a:rPr lang="en-US" dirty="0">
                <a:solidFill>
                  <a:srgbClr val="FFFFFF"/>
                </a:solidFill>
              </a:rPr>
              <a:t>Basics of Scala</a:t>
            </a:r>
            <a:br>
              <a:rPr lang="en-US" dirty="0">
                <a:solidFill>
                  <a:srgbClr val="FFFFFF"/>
                </a:solidFill>
              </a:rPr>
            </a:br>
            <a:br>
              <a:rPr lang="en-US" dirty="0">
                <a:solidFill>
                  <a:srgbClr val="FFFFFF"/>
                </a:solidFill>
              </a:rPr>
            </a:br>
            <a:r>
              <a:rPr lang="en-US" dirty="0">
                <a:solidFill>
                  <a:srgbClr val="FFFFFF"/>
                </a:solidFill>
              </a:rPr>
              <a:t>What are we going to look at?</a:t>
            </a:r>
          </a:p>
        </p:txBody>
      </p:sp>
      <p:graphicFrame>
        <p:nvGraphicFramePr>
          <p:cNvPr id="5" name="Content Placeholder 2">
            <a:extLst>
              <a:ext uri="{FF2B5EF4-FFF2-40B4-BE49-F238E27FC236}">
                <a16:creationId xmlns:a16="http://schemas.microsoft.com/office/drawing/2014/main" id="{A3B69817-50C6-492F-BCD3-4BE4DE8D9A76}"/>
              </a:ext>
            </a:extLst>
          </p:cNvPr>
          <p:cNvGraphicFramePr>
            <a:graphicFrameLocks noGrp="1"/>
          </p:cNvGraphicFramePr>
          <p:nvPr>
            <p:ph idx="1"/>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37EF00DC-D498-4A03-B92A-C0E32445DA35}"/>
              </a:ext>
            </a:extLst>
          </p:cNvPr>
          <p:cNvSpPr/>
          <p:nvPr/>
        </p:nvSpPr>
        <p:spPr>
          <a:xfrm>
            <a:off x="6364531" y="976055"/>
            <a:ext cx="1348446" cy="369332"/>
          </a:xfrm>
          <a:prstGeom prst="rect">
            <a:avLst/>
          </a:prstGeom>
        </p:spPr>
        <p:txBody>
          <a:bodyPr wrap="none">
            <a:spAutoFit/>
          </a:bodyPr>
          <a:lstStyle/>
          <a:p>
            <a:pPr lvl="0"/>
            <a:r>
              <a:rPr lang="en-US" dirty="0"/>
              <a:t>Case Classes</a:t>
            </a:r>
          </a:p>
        </p:txBody>
      </p:sp>
      <p:sp>
        <p:nvSpPr>
          <p:cNvPr id="4" name="Rectangle 3">
            <a:extLst>
              <a:ext uri="{FF2B5EF4-FFF2-40B4-BE49-F238E27FC236}">
                <a16:creationId xmlns:a16="http://schemas.microsoft.com/office/drawing/2014/main" id="{2DA2B00D-CF80-48E8-AEA9-89AF5F5C1D25}"/>
              </a:ext>
            </a:extLst>
          </p:cNvPr>
          <p:cNvSpPr/>
          <p:nvPr/>
        </p:nvSpPr>
        <p:spPr>
          <a:xfrm>
            <a:off x="6364531" y="1869190"/>
            <a:ext cx="831253" cy="369332"/>
          </a:xfrm>
          <a:prstGeom prst="rect">
            <a:avLst/>
          </a:prstGeom>
        </p:spPr>
        <p:txBody>
          <a:bodyPr wrap="none">
            <a:spAutoFit/>
          </a:bodyPr>
          <a:lstStyle/>
          <a:p>
            <a:pPr lvl="0"/>
            <a:r>
              <a:rPr lang="en-US" dirty="0"/>
              <a:t>Option</a:t>
            </a:r>
            <a:endParaRPr lang="en-GB" dirty="0"/>
          </a:p>
        </p:txBody>
      </p:sp>
      <p:sp>
        <p:nvSpPr>
          <p:cNvPr id="6" name="Rectangle 5">
            <a:extLst>
              <a:ext uri="{FF2B5EF4-FFF2-40B4-BE49-F238E27FC236}">
                <a16:creationId xmlns:a16="http://schemas.microsoft.com/office/drawing/2014/main" id="{45F18CC8-593F-4708-A967-DD1CB76F98CC}"/>
              </a:ext>
            </a:extLst>
          </p:cNvPr>
          <p:cNvSpPr/>
          <p:nvPr/>
        </p:nvSpPr>
        <p:spPr>
          <a:xfrm>
            <a:off x="6382610" y="2738839"/>
            <a:ext cx="1795556" cy="369332"/>
          </a:xfrm>
          <a:prstGeom prst="rect">
            <a:avLst/>
          </a:prstGeom>
        </p:spPr>
        <p:txBody>
          <a:bodyPr wrap="none">
            <a:spAutoFit/>
          </a:bodyPr>
          <a:lstStyle/>
          <a:p>
            <a:pPr lvl="0"/>
            <a:r>
              <a:rPr lang="en-US" dirty="0"/>
              <a:t>Pattern matching</a:t>
            </a:r>
            <a:endParaRPr lang="en-GB" dirty="0"/>
          </a:p>
        </p:txBody>
      </p:sp>
      <p:sp>
        <p:nvSpPr>
          <p:cNvPr id="7" name="Rectangle 6">
            <a:extLst>
              <a:ext uri="{FF2B5EF4-FFF2-40B4-BE49-F238E27FC236}">
                <a16:creationId xmlns:a16="http://schemas.microsoft.com/office/drawing/2014/main" id="{B1186A16-7196-4CD0-9616-D8A6349CA05C}"/>
              </a:ext>
            </a:extLst>
          </p:cNvPr>
          <p:cNvSpPr/>
          <p:nvPr/>
        </p:nvSpPr>
        <p:spPr>
          <a:xfrm>
            <a:off x="6410307" y="3643928"/>
            <a:ext cx="1650901" cy="369332"/>
          </a:xfrm>
          <a:prstGeom prst="rect">
            <a:avLst/>
          </a:prstGeom>
        </p:spPr>
        <p:txBody>
          <a:bodyPr wrap="none">
            <a:spAutoFit/>
          </a:bodyPr>
          <a:lstStyle/>
          <a:p>
            <a:pPr lvl="0"/>
            <a:r>
              <a:rPr lang="en-US" dirty="0"/>
              <a:t>Map &amp; </a:t>
            </a:r>
            <a:r>
              <a:rPr lang="en-US" dirty="0" err="1"/>
              <a:t>FlatMap</a:t>
            </a:r>
            <a:endParaRPr lang="en-GB" dirty="0"/>
          </a:p>
        </p:txBody>
      </p:sp>
      <p:sp>
        <p:nvSpPr>
          <p:cNvPr id="8" name="Rectangle 7">
            <a:extLst>
              <a:ext uri="{FF2B5EF4-FFF2-40B4-BE49-F238E27FC236}">
                <a16:creationId xmlns:a16="http://schemas.microsoft.com/office/drawing/2014/main" id="{D6E4E226-C2BE-459B-8E01-489AC549DD56}"/>
              </a:ext>
            </a:extLst>
          </p:cNvPr>
          <p:cNvSpPr/>
          <p:nvPr/>
        </p:nvSpPr>
        <p:spPr>
          <a:xfrm>
            <a:off x="6403874" y="4525613"/>
            <a:ext cx="1819601" cy="369332"/>
          </a:xfrm>
          <a:prstGeom prst="rect">
            <a:avLst/>
          </a:prstGeom>
        </p:spPr>
        <p:txBody>
          <a:bodyPr wrap="none">
            <a:spAutoFit/>
          </a:bodyPr>
          <a:lstStyle/>
          <a:p>
            <a:pPr lvl="0"/>
            <a:r>
              <a:rPr lang="en-US" dirty="0"/>
              <a:t>Reduce and Filter</a:t>
            </a:r>
            <a:endParaRPr lang="en-GB" dirty="0"/>
          </a:p>
        </p:txBody>
      </p:sp>
      <p:sp>
        <p:nvSpPr>
          <p:cNvPr id="9" name="Rectangle 8">
            <a:extLst>
              <a:ext uri="{FF2B5EF4-FFF2-40B4-BE49-F238E27FC236}">
                <a16:creationId xmlns:a16="http://schemas.microsoft.com/office/drawing/2014/main" id="{FED14B69-D599-47B4-9C8D-1FFF809EDC02}"/>
              </a:ext>
            </a:extLst>
          </p:cNvPr>
          <p:cNvSpPr/>
          <p:nvPr/>
        </p:nvSpPr>
        <p:spPr>
          <a:xfrm>
            <a:off x="6372492" y="5416526"/>
            <a:ext cx="2121350" cy="369332"/>
          </a:xfrm>
          <a:prstGeom prst="rect">
            <a:avLst/>
          </a:prstGeom>
        </p:spPr>
        <p:txBody>
          <a:bodyPr wrap="none">
            <a:spAutoFit/>
          </a:bodyPr>
          <a:lstStyle/>
          <a:p>
            <a:pPr lvl="0"/>
            <a:r>
              <a:rPr lang="en-US" dirty="0"/>
              <a:t>For Comprehensions</a:t>
            </a:r>
          </a:p>
        </p:txBody>
      </p:sp>
    </p:spTree>
    <p:extLst>
      <p:ext uri="{BB962C8B-B14F-4D97-AF65-F5344CB8AC3E}">
        <p14:creationId xmlns:p14="http://schemas.microsoft.com/office/powerpoint/2010/main" val="220811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FA18B-7C55-4724-9193-1435BD2BE635}"/>
              </a:ext>
            </a:extLst>
          </p:cNvPr>
          <p:cNvSpPr>
            <a:spLocks noGrp="1"/>
          </p:cNvSpPr>
          <p:nvPr>
            <p:ph type="title"/>
          </p:nvPr>
        </p:nvSpPr>
        <p:spPr>
          <a:xfrm>
            <a:off x="940982" y="2587256"/>
            <a:ext cx="10131425" cy="1456267"/>
          </a:xfrm>
        </p:spPr>
        <p:txBody>
          <a:bodyPr>
            <a:normAutofit/>
          </a:bodyPr>
          <a:lstStyle/>
          <a:p>
            <a:pPr algn="ctr"/>
            <a:r>
              <a:rPr lang="en-GB" sz="4800" dirty="0"/>
              <a:t>Case classes</a:t>
            </a:r>
          </a:p>
        </p:txBody>
      </p:sp>
      <p:sp>
        <p:nvSpPr>
          <p:cNvPr id="3" name="TextBox 2">
            <a:extLst>
              <a:ext uri="{FF2B5EF4-FFF2-40B4-BE49-F238E27FC236}">
                <a16:creationId xmlns:a16="http://schemas.microsoft.com/office/drawing/2014/main" id="{26AB10B0-F8E5-402B-810F-C71C3115852B}"/>
              </a:ext>
            </a:extLst>
          </p:cNvPr>
          <p:cNvSpPr txBox="1"/>
          <p:nvPr/>
        </p:nvSpPr>
        <p:spPr>
          <a:xfrm>
            <a:off x="3300228" y="3817433"/>
            <a:ext cx="7161455" cy="677108"/>
          </a:xfrm>
          <a:prstGeom prst="rect">
            <a:avLst/>
          </a:prstGeom>
          <a:noFill/>
        </p:spPr>
        <p:txBody>
          <a:bodyPr wrap="square" rtlCol="0">
            <a:spAutoFit/>
          </a:bodyPr>
          <a:lstStyle/>
          <a:p>
            <a:r>
              <a:rPr lang="en-GB" dirty="0"/>
              <a:t>Good for modelling immutable data     Act </a:t>
            </a:r>
            <a:r>
              <a:rPr lang="en-US" dirty="0"/>
              <a:t>like blueprints </a:t>
            </a:r>
          </a:p>
          <a:p>
            <a:endParaRPr lang="en-US" sz="2000" dirty="0"/>
          </a:p>
        </p:txBody>
      </p:sp>
    </p:spTree>
    <p:extLst>
      <p:ext uri="{BB962C8B-B14F-4D97-AF65-F5344CB8AC3E}">
        <p14:creationId xmlns:p14="http://schemas.microsoft.com/office/powerpoint/2010/main" val="2778075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9E47-40D9-524D-9CDE-5D48D57A8F1B}"/>
              </a:ext>
            </a:extLst>
          </p:cNvPr>
          <p:cNvSpPr>
            <a:spLocks noGrp="1"/>
          </p:cNvSpPr>
          <p:nvPr>
            <p:ph type="title"/>
          </p:nvPr>
        </p:nvSpPr>
        <p:spPr>
          <a:xfrm>
            <a:off x="685801" y="609600"/>
            <a:ext cx="10131425" cy="972527"/>
          </a:xfrm>
        </p:spPr>
        <p:txBody>
          <a:bodyPr/>
          <a:lstStyle/>
          <a:p>
            <a:r>
              <a:rPr lang="en-US" dirty="0"/>
              <a:t>Case classes</a:t>
            </a:r>
          </a:p>
        </p:txBody>
      </p:sp>
      <p:pic>
        <p:nvPicPr>
          <p:cNvPr id="8" name="Picture 7">
            <a:extLst>
              <a:ext uri="{FF2B5EF4-FFF2-40B4-BE49-F238E27FC236}">
                <a16:creationId xmlns:a16="http://schemas.microsoft.com/office/drawing/2014/main" id="{426E64B7-83A1-564F-8CBD-99E89B603AD6}"/>
              </a:ext>
            </a:extLst>
          </p:cNvPr>
          <p:cNvPicPr>
            <a:picLocks noChangeAspect="1"/>
          </p:cNvPicPr>
          <p:nvPr/>
        </p:nvPicPr>
        <p:blipFill>
          <a:blip r:embed="rId2"/>
          <a:stretch>
            <a:fillRect/>
          </a:stretch>
        </p:blipFill>
        <p:spPr>
          <a:xfrm>
            <a:off x="2062189" y="1429727"/>
            <a:ext cx="8402529" cy="5064858"/>
          </a:xfrm>
          <a:prstGeom prst="rect">
            <a:avLst/>
          </a:prstGeom>
          <a:ln>
            <a:solidFill>
              <a:schemeClr val="bg1"/>
            </a:solidFill>
          </a:ln>
        </p:spPr>
      </p:pic>
    </p:spTree>
    <p:extLst>
      <p:ext uri="{BB962C8B-B14F-4D97-AF65-F5344CB8AC3E}">
        <p14:creationId xmlns:p14="http://schemas.microsoft.com/office/powerpoint/2010/main" val="1778764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E977B-BE7C-4B39-9CD1-B6C1A19DC71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E678B14-F194-41DB-97DE-7E15AF2BD1E1}"/>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9A93B175-C0E1-4111-9341-78E1BC131FE3}"/>
              </a:ext>
            </a:extLst>
          </p:cNvPr>
          <p:cNvSpPr txBox="1">
            <a:spLocks/>
          </p:cNvSpPr>
          <p:nvPr/>
        </p:nvSpPr>
        <p:spPr>
          <a:xfrm>
            <a:off x="940982" y="2587256"/>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dirty="0"/>
              <a:t>OPTIONS </a:t>
            </a:r>
          </a:p>
        </p:txBody>
      </p:sp>
      <p:sp>
        <p:nvSpPr>
          <p:cNvPr id="5" name="TextBox 4">
            <a:extLst>
              <a:ext uri="{FF2B5EF4-FFF2-40B4-BE49-F238E27FC236}">
                <a16:creationId xmlns:a16="http://schemas.microsoft.com/office/drawing/2014/main" id="{CE1E8F44-C95F-4827-99AA-8B72DC6D8DBE}"/>
              </a:ext>
            </a:extLst>
          </p:cNvPr>
          <p:cNvSpPr txBox="1"/>
          <p:nvPr/>
        </p:nvSpPr>
        <p:spPr>
          <a:xfrm>
            <a:off x="4296515" y="3704969"/>
            <a:ext cx="7161455" cy="677108"/>
          </a:xfrm>
          <a:prstGeom prst="rect">
            <a:avLst/>
          </a:prstGeom>
          <a:noFill/>
        </p:spPr>
        <p:txBody>
          <a:bodyPr wrap="square" rtlCol="0">
            <a:spAutoFit/>
          </a:bodyPr>
          <a:lstStyle/>
          <a:p>
            <a:r>
              <a:rPr lang="en-GB" dirty="0"/>
              <a:t>Handles empty values without error</a:t>
            </a:r>
            <a:endParaRPr lang="en-US" dirty="0"/>
          </a:p>
          <a:p>
            <a:endParaRPr lang="en-US" sz="2000" dirty="0"/>
          </a:p>
        </p:txBody>
      </p:sp>
    </p:spTree>
    <p:extLst>
      <p:ext uri="{BB962C8B-B14F-4D97-AF65-F5344CB8AC3E}">
        <p14:creationId xmlns:p14="http://schemas.microsoft.com/office/powerpoint/2010/main" val="4172383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FAD2-C553-7E4C-B35E-D8B80402A0BA}"/>
              </a:ext>
            </a:extLst>
          </p:cNvPr>
          <p:cNvSpPr>
            <a:spLocks noGrp="1"/>
          </p:cNvSpPr>
          <p:nvPr>
            <p:ph type="title"/>
          </p:nvPr>
        </p:nvSpPr>
        <p:spPr/>
        <p:txBody>
          <a:bodyPr/>
          <a:lstStyle/>
          <a:p>
            <a:r>
              <a:rPr lang="en-US" dirty="0"/>
              <a:t>The NULL Mistake</a:t>
            </a:r>
          </a:p>
        </p:txBody>
      </p:sp>
      <p:sp>
        <p:nvSpPr>
          <p:cNvPr id="3" name="Content Placeholder 2">
            <a:extLst>
              <a:ext uri="{FF2B5EF4-FFF2-40B4-BE49-F238E27FC236}">
                <a16:creationId xmlns:a16="http://schemas.microsoft.com/office/drawing/2014/main" id="{C9351AF5-EDF1-D64A-8830-59C5AA1A55C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DED91896-70FF-5D4F-B9E2-C06DC38B82DA}"/>
              </a:ext>
            </a:extLst>
          </p:cNvPr>
          <p:cNvSpPr/>
          <p:nvPr/>
        </p:nvSpPr>
        <p:spPr>
          <a:xfrm>
            <a:off x="685801" y="3244334"/>
            <a:ext cx="1022096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3600" b="1" i="1" dirty="0">
                <a:solidFill>
                  <a:schemeClr val="bg1"/>
                </a:solidFill>
              </a:rPr>
              <a:t>“I call it my billion-dollar mistake. It was the invention of the null reference in 1965”</a:t>
            </a:r>
            <a:r>
              <a:rPr lang="en-GB" sz="3600" i="1" dirty="0">
                <a:solidFill>
                  <a:schemeClr val="bg1"/>
                </a:solidFill>
              </a:rPr>
              <a:t> — Tony Hoare, 2009</a:t>
            </a:r>
          </a:p>
        </p:txBody>
      </p:sp>
    </p:spTree>
    <p:extLst>
      <p:ext uri="{BB962C8B-B14F-4D97-AF65-F5344CB8AC3E}">
        <p14:creationId xmlns:p14="http://schemas.microsoft.com/office/powerpoint/2010/main" val="3518174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822D30F-6673-7149-91FC-75B4E72AB998}"/>
              </a:ext>
            </a:extLst>
          </p:cNvPr>
          <p:cNvSpPr/>
          <p:nvPr/>
        </p:nvSpPr>
        <p:spPr>
          <a:xfrm>
            <a:off x="558800" y="2193202"/>
            <a:ext cx="10891520" cy="159647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FB449-2275-3E4F-BB6E-4BD8D15E6953}"/>
              </a:ext>
            </a:extLst>
          </p:cNvPr>
          <p:cNvSpPr>
            <a:spLocks noGrp="1"/>
          </p:cNvSpPr>
          <p:nvPr>
            <p:ph type="title"/>
          </p:nvPr>
        </p:nvSpPr>
        <p:spPr/>
        <p:txBody>
          <a:bodyPr>
            <a:normAutofit/>
          </a:bodyPr>
          <a:lstStyle/>
          <a:p>
            <a:r>
              <a:rPr lang="en-US" sz="4000" dirty="0"/>
              <a:t>How does Scala handle Nulls: </a:t>
            </a:r>
            <a:r>
              <a:rPr lang="en-US" sz="4000" b="1" dirty="0"/>
              <a:t>Options</a:t>
            </a:r>
          </a:p>
        </p:txBody>
      </p:sp>
      <p:sp>
        <p:nvSpPr>
          <p:cNvPr id="3" name="Content Placeholder 2">
            <a:extLst>
              <a:ext uri="{FF2B5EF4-FFF2-40B4-BE49-F238E27FC236}">
                <a16:creationId xmlns:a16="http://schemas.microsoft.com/office/drawing/2014/main" id="{0EA3DBCB-F51C-1742-B612-33AEC1DB017E}"/>
              </a:ext>
            </a:extLst>
          </p:cNvPr>
          <p:cNvSpPr>
            <a:spLocks noGrp="1"/>
          </p:cNvSpPr>
          <p:nvPr>
            <p:ph idx="1"/>
          </p:nvPr>
        </p:nvSpPr>
        <p:spPr>
          <a:xfrm>
            <a:off x="685801" y="2253827"/>
            <a:ext cx="10644808" cy="1088813"/>
          </a:xfrm>
          <a:ln>
            <a:noFill/>
          </a:ln>
        </p:spPr>
        <p:style>
          <a:lnRef idx="2">
            <a:schemeClr val="accent2"/>
          </a:lnRef>
          <a:fillRef idx="1">
            <a:schemeClr val="lt1"/>
          </a:fillRef>
          <a:effectRef idx="0">
            <a:schemeClr val="accent2"/>
          </a:effectRef>
          <a:fontRef idx="minor">
            <a:schemeClr val="dk1"/>
          </a:fontRef>
        </p:style>
        <p:txBody>
          <a:bodyPr/>
          <a:lstStyle/>
          <a:p>
            <a:pPr marL="0" indent="0">
              <a:buNone/>
            </a:pPr>
            <a:endParaRPr lang="en-GB" b="1" dirty="0">
              <a:solidFill>
                <a:schemeClr val="bg1"/>
              </a:solidFill>
            </a:endParaRPr>
          </a:p>
          <a:p>
            <a:pPr marL="0" indent="0">
              <a:buNone/>
            </a:pPr>
            <a:r>
              <a:rPr lang="en-GB" dirty="0">
                <a:solidFill>
                  <a:schemeClr val="bg1"/>
                </a:solidFill>
              </a:rPr>
              <a:t>A </a:t>
            </a:r>
            <a:r>
              <a:rPr lang="en-GB" b="1" dirty="0">
                <a:solidFill>
                  <a:schemeClr val="bg1"/>
                </a:solidFill>
              </a:rPr>
              <a:t>Scala Option</a:t>
            </a:r>
            <a:r>
              <a:rPr lang="en-GB" dirty="0">
                <a:solidFill>
                  <a:schemeClr val="bg1"/>
                </a:solidFill>
              </a:rPr>
              <a:t> holds zero or one element of a type. This means that it is either a Some[T] or a none object. One place we get an </a:t>
            </a:r>
            <a:r>
              <a:rPr lang="en-GB" b="1" dirty="0">
                <a:solidFill>
                  <a:schemeClr val="bg1"/>
                </a:solidFill>
              </a:rPr>
              <a:t>Option</a:t>
            </a:r>
            <a:r>
              <a:rPr lang="en-GB" dirty="0">
                <a:solidFill>
                  <a:schemeClr val="bg1"/>
                </a:solidFill>
              </a:rPr>
              <a:t> value is through the get() method for a Map</a:t>
            </a:r>
            <a:r>
              <a:rPr lang="en-GB" i="1" dirty="0">
                <a:solidFill>
                  <a:schemeClr val="bg1"/>
                </a:solidFill>
              </a:rPr>
              <a:t> </a:t>
            </a:r>
            <a:endParaRPr lang="en-US" dirty="0">
              <a:solidFill>
                <a:schemeClr val="bg1"/>
              </a:solidFill>
            </a:endParaRPr>
          </a:p>
        </p:txBody>
      </p:sp>
      <p:sp>
        <p:nvSpPr>
          <p:cNvPr id="4" name="TextBox 3">
            <a:extLst>
              <a:ext uri="{FF2B5EF4-FFF2-40B4-BE49-F238E27FC236}">
                <a16:creationId xmlns:a16="http://schemas.microsoft.com/office/drawing/2014/main" id="{E350D570-A86D-2745-9963-6FC6E1E51E24}"/>
              </a:ext>
            </a:extLst>
          </p:cNvPr>
          <p:cNvSpPr txBox="1"/>
          <p:nvPr/>
        </p:nvSpPr>
        <p:spPr>
          <a:xfrm>
            <a:off x="1651946" y="4867997"/>
            <a:ext cx="3772892" cy="646331"/>
          </a:xfrm>
          <a:prstGeom prst="rect">
            <a:avLst/>
          </a:prstGeom>
          <a:noFill/>
        </p:spPr>
        <p:txBody>
          <a:bodyPr wrap="none" rtlCol="0">
            <a:spAutoFit/>
          </a:bodyPr>
          <a:lstStyle/>
          <a:p>
            <a:r>
              <a:rPr lang="en-US" sz="3600" dirty="0"/>
              <a:t>SOME = Something</a:t>
            </a:r>
          </a:p>
        </p:txBody>
      </p:sp>
      <p:sp>
        <p:nvSpPr>
          <p:cNvPr id="5" name="TextBox 4">
            <a:extLst>
              <a:ext uri="{FF2B5EF4-FFF2-40B4-BE49-F238E27FC236}">
                <a16:creationId xmlns:a16="http://schemas.microsoft.com/office/drawing/2014/main" id="{51823020-4B2B-5844-A85B-673F29279E55}"/>
              </a:ext>
            </a:extLst>
          </p:cNvPr>
          <p:cNvSpPr txBox="1"/>
          <p:nvPr/>
        </p:nvSpPr>
        <p:spPr>
          <a:xfrm>
            <a:off x="6918960" y="4867998"/>
            <a:ext cx="3254417" cy="646331"/>
          </a:xfrm>
          <a:prstGeom prst="rect">
            <a:avLst/>
          </a:prstGeom>
          <a:noFill/>
        </p:spPr>
        <p:txBody>
          <a:bodyPr wrap="none" rtlCol="0">
            <a:spAutoFit/>
          </a:bodyPr>
          <a:lstStyle/>
          <a:p>
            <a:r>
              <a:rPr lang="en-US" sz="3600" dirty="0"/>
              <a:t>NONE = Nothing</a:t>
            </a:r>
          </a:p>
        </p:txBody>
      </p:sp>
    </p:spTree>
    <p:extLst>
      <p:ext uri="{BB962C8B-B14F-4D97-AF65-F5344CB8AC3E}">
        <p14:creationId xmlns:p14="http://schemas.microsoft.com/office/powerpoint/2010/main" val="662777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B94F-6A55-47C1-BEE8-D51F3361CE7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69F7FCD-156F-4DA1-838E-7456C4330802}"/>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EC3A5ACC-1A73-4E01-8EB5-8908F2ECDE10}"/>
              </a:ext>
            </a:extLst>
          </p:cNvPr>
          <p:cNvSpPr txBox="1">
            <a:spLocks/>
          </p:cNvSpPr>
          <p:nvPr/>
        </p:nvSpPr>
        <p:spPr>
          <a:xfrm>
            <a:off x="940982" y="2587256"/>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dirty="0"/>
              <a:t>MAP</a:t>
            </a:r>
          </a:p>
        </p:txBody>
      </p:sp>
      <p:sp>
        <p:nvSpPr>
          <p:cNvPr id="5" name="TextBox 4">
            <a:extLst>
              <a:ext uri="{FF2B5EF4-FFF2-40B4-BE49-F238E27FC236}">
                <a16:creationId xmlns:a16="http://schemas.microsoft.com/office/drawing/2014/main" id="{F64E9414-8FD6-4DB2-89D9-688EC74046EE}"/>
              </a:ext>
            </a:extLst>
          </p:cNvPr>
          <p:cNvSpPr txBox="1"/>
          <p:nvPr/>
        </p:nvSpPr>
        <p:spPr>
          <a:xfrm>
            <a:off x="3464001" y="3628079"/>
            <a:ext cx="7161455" cy="677108"/>
          </a:xfrm>
          <a:prstGeom prst="rect">
            <a:avLst/>
          </a:prstGeom>
          <a:noFill/>
        </p:spPr>
        <p:txBody>
          <a:bodyPr wrap="square" rtlCol="0">
            <a:spAutoFit/>
          </a:bodyPr>
          <a:lstStyle/>
          <a:p>
            <a:r>
              <a:rPr lang="en-GB" dirty="0"/>
              <a:t>Opens the box of data and transforms it accordingly</a:t>
            </a:r>
            <a:endParaRPr lang="en-US" dirty="0"/>
          </a:p>
          <a:p>
            <a:endParaRPr lang="en-US" sz="2000" dirty="0"/>
          </a:p>
        </p:txBody>
      </p:sp>
    </p:spTree>
    <p:extLst>
      <p:ext uri="{BB962C8B-B14F-4D97-AF65-F5344CB8AC3E}">
        <p14:creationId xmlns:p14="http://schemas.microsoft.com/office/powerpoint/2010/main" val="2023252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7378-D1A0-6C4B-918C-8DB835516B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8E3031-38D8-C74B-88A1-D1E3320F0585}"/>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0912D4B2-7F8E-DB43-BBF8-B50AF7F8F36E}"/>
              </a:ext>
            </a:extLst>
          </p:cNvPr>
          <p:cNvPicPr>
            <a:picLocks noChangeAspect="1"/>
          </p:cNvPicPr>
          <p:nvPr/>
        </p:nvPicPr>
        <p:blipFill>
          <a:blip r:embed="rId2"/>
          <a:stretch>
            <a:fillRect/>
          </a:stretch>
        </p:blipFill>
        <p:spPr>
          <a:xfrm>
            <a:off x="1980615" y="328367"/>
            <a:ext cx="8230769" cy="6201265"/>
          </a:xfrm>
          <a:prstGeom prst="rect">
            <a:avLst/>
          </a:prstGeom>
        </p:spPr>
      </p:pic>
      <p:sp>
        <p:nvSpPr>
          <p:cNvPr id="5" name="Rectangle 4">
            <a:extLst>
              <a:ext uri="{FF2B5EF4-FFF2-40B4-BE49-F238E27FC236}">
                <a16:creationId xmlns:a16="http://schemas.microsoft.com/office/drawing/2014/main" id="{FE10E899-C3C8-EA4A-B363-3C6A504AB174}"/>
              </a:ext>
            </a:extLst>
          </p:cNvPr>
          <p:cNvSpPr/>
          <p:nvPr/>
        </p:nvSpPr>
        <p:spPr>
          <a:xfrm>
            <a:off x="3061855" y="609600"/>
            <a:ext cx="5029200" cy="4572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29C053-BBE9-7D43-9BD4-6D24C5D683E9}"/>
              </a:ext>
            </a:extLst>
          </p:cNvPr>
          <p:cNvSpPr/>
          <p:nvPr/>
        </p:nvSpPr>
        <p:spPr>
          <a:xfrm>
            <a:off x="2133600" y="3214255"/>
            <a:ext cx="7869382" cy="3034145"/>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29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FC03-A69C-B94F-971D-D254FDB97EFC}"/>
              </a:ext>
            </a:extLst>
          </p:cNvPr>
          <p:cNvSpPr>
            <a:spLocks noGrp="1"/>
          </p:cNvSpPr>
          <p:nvPr>
            <p:ph type="title"/>
          </p:nvPr>
        </p:nvSpPr>
        <p:spPr/>
        <p:txBody>
          <a:bodyPr/>
          <a:lstStyle/>
          <a:p>
            <a:r>
              <a:rPr lang="en-US" dirty="0"/>
              <a:t>What makes me tick?</a:t>
            </a:r>
          </a:p>
        </p:txBody>
      </p:sp>
      <p:sp>
        <p:nvSpPr>
          <p:cNvPr id="3" name="Content Placeholder 2">
            <a:extLst>
              <a:ext uri="{FF2B5EF4-FFF2-40B4-BE49-F238E27FC236}">
                <a16:creationId xmlns:a16="http://schemas.microsoft.com/office/drawing/2014/main" id="{B8091FEC-C086-3245-B3FA-8F155EE245F9}"/>
              </a:ext>
            </a:extLst>
          </p:cNvPr>
          <p:cNvSpPr>
            <a:spLocks noGrp="1"/>
          </p:cNvSpPr>
          <p:nvPr>
            <p:ph idx="1"/>
          </p:nvPr>
        </p:nvSpPr>
        <p:spPr>
          <a:xfrm>
            <a:off x="500743" y="1393589"/>
            <a:ext cx="6324600" cy="3649133"/>
          </a:xfrm>
        </p:spPr>
        <p:txBody>
          <a:bodyPr>
            <a:normAutofit/>
          </a:bodyPr>
          <a:lstStyle/>
          <a:p>
            <a:pPr>
              <a:lnSpc>
                <a:spcPct val="200000"/>
              </a:lnSpc>
            </a:pPr>
            <a:r>
              <a:rPr lang="en-US" sz="2000" dirty="0"/>
              <a:t>I have a passion for Data and strive to bring the worlds of Software Development and Data Science closer together. </a:t>
            </a:r>
          </a:p>
          <a:p>
            <a:endParaRPr lang="en-US" dirty="0"/>
          </a:p>
          <a:p>
            <a:endParaRPr lang="en-US" dirty="0"/>
          </a:p>
        </p:txBody>
      </p:sp>
      <p:sp>
        <p:nvSpPr>
          <p:cNvPr id="5" name="Rectangle 4">
            <a:extLst>
              <a:ext uri="{FF2B5EF4-FFF2-40B4-BE49-F238E27FC236}">
                <a16:creationId xmlns:a16="http://schemas.microsoft.com/office/drawing/2014/main" id="{470AA945-186C-A04C-B6CC-C0D2BDCB08F3}"/>
              </a:ext>
            </a:extLst>
          </p:cNvPr>
          <p:cNvSpPr/>
          <p:nvPr/>
        </p:nvSpPr>
        <p:spPr>
          <a:xfrm>
            <a:off x="500744" y="3565116"/>
            <a:ext cx="6324600" cy="2468368"/>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t>I have helped to organize/run local Code Clubs</a:t>
            </a:r>
          </a:p>
          <a:p>
            <a:pPr marL="285750" indent="-285750">
              <a:lnSpc>
                <a:spcPct val="200000"/>
              </a:lnSpc>
              <a:buFont typeface="Arial" panose="020B0604020202020204" pitchFamily="34" charset="0"/>
              <a:buChar char="•"/>
            </a:pPr>
            <a:r>
              <a:rPr lang="en-US" sz="2000" dirty="0"/>
              <a:t>I help organize and volunteer at local events</a:t>
            </a:r>
          </a:p>
          <a:p>
            <a:pPr marL="285750" indent="-285750">
              <a:lnSpc>
                <a:spcPct val="200000"/>
              </a:lnSpc>
              <a:buFont typeface="Arial" panose="020B0604020202020204" pitchFamily="34" charset="0"/>
              <a:buChar char="•"/>
            </a:pPr>
            <a:r>
              <a:rPr lang="en-US" sz="2000" dirty="0"/>
              <a:t>Other areas of interest include UX, and Agile methodologies </a:t>
            </a:r>
          </a:p>
        </p:txBody>
      </p:sp>
      <p:pic>
        <p:nvPicPr>
          <p:cNvPr id="6" name="Picture 5">
            <a:extLst>
              <a:ext uri="{FF2B5EF4-FFF2-40B4-BE49-F238E27FC236}">
                <a16:creationId xmlns:a16="http://schemas.microsoft.com/office/drawing/2014/main" id="{90D01268-F4E7-3B41-8FCB-CEF2419BBAF3}"/>
              </a:ext>
            </a:extLst>
          </p:cNvPr>
          <p:cNvPicPr>
            <a:picLocks noChangeAspect="1"/>
          </p:cNvPicPr>
          <p:nvPr/>
        </p:nvPicPr>
        <p:blipFill>
          <a:blip r:embed="rId2"/>
          <a:stretch>
            <a:fillRect/>
          </a:stretch>
        </p:blipFill>
        <p:spPr>
          <a:xfrm>
            <a:off x="7053775" y="0"/>
            <a:ext cx="5138225" cy="6858000"/>
          </a:xfrm>
          <a:prstGeom prst="rect">
            <a:avLst/>
          </a:prstGeom>
        </p:spPr>
      </p:pic>
    </p:spTree>
    <p:extLst>
      <p:ext uri="{BB962C8B-B14F-4D97-AF65-F5344CB8AC3E}">
        <p14:creationId xmlns:p14="http://schemas.microsoft.com/office/powerpoint/2010/main" val="68132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684C-7512-4189-A802-E6637293638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46AD8F7-5127-4DE0-89C9-9D3BBE99F859}"/>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51D2500E-997C-45C1-8E41-73BCA1A8108B}"/>
              </a:ext>
            </a:extLst>
          </p:cNvPr>
          <p:cNvSpPr txBox="1">
            <a:spLocks/>
          </p:cNvSpPr>
          <p:nvPr/>
        </p:nvSpPr>
        <p:spPr>
          <a:xfrm>
            <a:off x="940982" y="2587256"/>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dirty="0"/>
              <a:t>FLATMAP</a:t>
            </a:r>
          </a:p>
        </p:txBody>
      </p:sp>
      <p:sp>
        <p:nvSpPr>
          <p:cNvPr id="5" name="TextBox 4">
            <a:extLst>
              <a:ext uri="{FF2B5EF4-FFF2-40B4-BE49-F238E27FC236}">
                <a16:creationId xmlns:a16="http://schemas.microsoft.com/office/drawing/2014/main" id="{C004B305-8FEC-46B0-BAD3-EE10592715B3}"/>
              </a:ext>
            </a:extLst>
          </p:cNvPr>
          <p:cNvSpPr txBox="1"/>
          <p:nvPr/>
        </p:nvSpPr>
        <p:spPr>
          <a:xfrm>
            <a:off x="2972683" y="3628079"/>
            <a:ext cx="7161455" cy="677108"/>
          </a:xfrm>
          <a:prstGeom prst="rect">
            <a:avLst/>
          </a:prstGeom>
          <a:noFill/>
        </p:spPr>
        <p:txBody>
          <a:bodyPr wrap="square" rtlCol="0">
            <a:spAutoFit/>
          </a:bodyPr>
          <a:lstStyle/>
          <a:p>
            <a:r>
              <a:rPr lang="en-GB" dirty="0"/>
              <a:t>Opens the box of data, transforms it, and flattens it accordingly </a:t>
            </a:r>
            <a:endParaRPr lang="en-US" dirty="0"/>
          </a:p>
          <a:p>
            <a:endParaRPr lang="en-US" sz="2000" dirty="0"/>
          </a:p>
        </p:txBody>
      </p:sp>
    </p:spTree>
    <p:extLst>
      <p:ext uri="{BB962C8B-B14F-4D97-AF65-F5344CB8AC3E}">
        <p14:creationId xmlns:p14="http://schemas.microsoft.com/office/powerpoint/2010/main" val="382887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DA05-3C68-9E40-8720-530D42AC8AC8}"/>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C9220001-E35E-4D46-86DF-72346127921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869035E-99BB-D84A-BEF4-58E93CE4FC07}"/>
              </a:ext>
            </a:extLst>
          </p:cNvPr>
          <p:cNvPicPr>
            <a:picLocks noChangeAspect="1"/>
          </p:cNvPicPr>
          <p:nvPr/>
        </p:nvPicPr>
        <p:blipFill>
          <a:blip r:embed="rId2"/>
          <a:stretch>
            <a:fillRect/>
          </a:stretch>
        </p:blipFill>
        <p:spPr>
          <a:xfrm>
            <a:off x="2322224" y="461817"/>
            <a:ext cx="6858578" cy="6194845"/>
          </a:xfrm>
          <a:prstGeom prst="rect">
            <a:avLst/>
          </a:prstGeom>
        </p:spPr>
      </p:pic>
      <p:sp>
        <p:nvSpPr>
          <p:cNvPr id="3" name="Rectangle 2">
            <a:extLst>
              <a:ext uri="{FF2B5EF4-FFF2-40B4-BE49-F238E27FC236}">
                <a16:creationId xmlns:a16="http://schemas.microsoft.com/office/drawing/2014/main" id="{DE622A6E-BAD9-394A-82A1-0EC1694E7CEE}"/>
              </a:ext>
            </a:extLst>
          </p:cNvPr>
          <p:cNvSpPr/>
          <p:nvPr/>
        </p:nvSpPr>
        <p:spPr>
          <a:xfrm>
            <a:off x="2322224" y="5791200"/>
            <a:ext cx="6858578" cy="8654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When you forget to use </a:t>
            </a:r>
            <a:r>
              <a:rPr lang="en-US" sz="2800" dirty="0" err="1">
                <a:solidFill>
                  <a:schemeClr val="bg1"/>
                </a:solidFill>
              </a:rPr>
              <a:t>flatmap</a:t>
            </a:r>
            <a:r>
              <a:rPr lang="en-US" sz="2800" dirty="0"/>
              <a:t> </a:t>
            </a:r>
          </a:p>
        </p:txBody>
      </p:sp>
    </p:spTree>
    <p:extLst>
      <p:ext uri="{BB962C8B-B14F-4D97-AF65-F5344CB8AC3E}">
        <p14:creationId xmlns:p14="http://schemas.microsoft.com/office/powerpoint/2010/main" val="806498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C7FF-C1A5-4EBC-882B-CCABAB02820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79686A9-19DA-43F4-B592-BEBDF93BF543}"/>
              </a:ext>
            </a:extLst>
          </p:cNvPr>
          <p:cNvSpPr>
            <a:spLocks noGrp="1"/>
          </p:cNvSpPr>
          <p:nvPr>
            <p:ph idx="1"/>
          </p:nvPr>
        </p:nvSpPr>
        <p:spPr/>
        <p:txBody>
          <a:bodyPr/>
          <a:lstStyle/>
          <a:p>
            <a:endParaRPr lang="en-GB" dirty="0"/>
          </a:p>
        </p:txBody>
      </p:sp>
      <p:sp>
        <p:nvSpPr>
          <p:cNvPr id="4" name="Rectangle 3">
            <a:extLst>
              <a:ext uri="{FF2B5EF4-FFF2-40B4-BE49-F238E27FC236}">
                <a16:creationId xmlns:a16="http://schemas.microsoft.com/office/drawing/2014/main" id="{2C0EC27C-943E-4AC0-A21C-5188908F14B2}"/>
              </a:ext>
            </a:extLst>
          </p:cNvPr>
          <p:cNvSpPr/>
          <p:nvPr/>
        </p:nvSpPr>
        <p:spPr>
          <a:xfrm>
            <a:off x="3439495" y="3011262"/>
            <a:ext cx="4380623" cy="707886"/>
          </a:xfrm>
          <a:prstGeom prst="rect">
            <a:avLst/>
          </a:prstGeom>
        </p:spPr>
        <p:txBody>
          <a:bodyPr wrap="none">
            <a:spAutoFit/>
          </a:bodyPr>
          <a:lstStyle/>
          <a:p>
            <a:r>
              <a:rPr lang="en-GB" sz="4000" dirty="0"/>
              <a:t>REDUCE AND FILTER</a:t>
            </a:r>
          </a:p>
        </p:txBody>
      </p:sp>
      <p:sp>
        <p:nvSpPr>
          <p:cNvPr id="5" name="TextBox 4">
            <a:extLst>
              <a:ext uri="{FF2B5EF4-FFF2-40B4-BE49-F238E27FC236}">
                <a16:creationId xmlns:a16="http://schemas.microsoft.com/office/drawing/2014/main" id="{55FC99D5-3600-43AD-B57D-D2EAEA020208}"/>
              </a:ext>
            </a:extLst>
          </p:cNvPr>
          <p:cNvSpPr txBox="1"/>
          <p:nvPr/>
        </p:nvSpPr>
        <p:spPr>
          <a:xfrm>
            <a:off x="3307053" y="3719148"/>
            <a:ext cx="7161455" cy="677108"/>
          </a:xfrm>
          <a:prstGeom prst="rect">
            <a:avLst/>
          </a:prstGeom>
          <a:noFill/>
        </p:spPr>
        <p:txBody>
          <a:bodyPr wrap="square" rtlCol="0">
            <a:spAutoFit/>
          </a:bodyPr>
          <a:lstStyle/>
          <a:p>
            <a:r>
              <a:rPr lang="en-GB" dirty="0"/>
              <a:t>Sum everything up      Only get the data you need</a:t>
            </a:r>
            <a:endParaRPr lang="en-US" dirty="0"/>
          </a:p>
          <a:p>
            <a:endParaRPr lang="en-US" sz="2000" dirty="0"/>
          </a:p>
        </p:txBody>
      </p:sp>
    </p:spTree>
    <p:extLst>
      <p:ext uri="{BB962C8B-B14F-4D97-AF65-F5344CB8AC3E}">
        <p14:creationId xmlns:p14="http://schemas.microsoft.com/office/powerpoint/2010/main" val="2069551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F1BB-A989-304B-B8B3-D7379E54407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6E6CDE-5D69-834C-A334-FD4665F74EB7}"/>
              </a:ext>
            </a:extLst>
          </p:cNvPr>
          <p:cNvPicPr>
            <a:picLocks noGrp="1" noChangeAspect="1"/>
          </p:cNvPicPr>
          <p:nvPr>
            <p:ph idx="1"/>
          </p:nvPr>
        </p:nvPicPr>
        <p:blipFill>
          <a:blip r:embed="rId2"/>
          <a:stretch>
            <a:fillRect/>
          </a:stretch>
        </p:blipFill>
        <p:spPr>
          <a:xfrm>
            <a:off x="1980615" y="328367"/>
            <a:ext cx="8230769" cy="6201265"/>
          </a:xfrm>
          <a:prstGeom prst="rect">
            <a:avLst/>
          </a:prstGeom>
        </p:spPr>
      </p:pic>
      <p:pic>
        <p:nvPicPr>
          <p:cNvPr id="3" name="Picture 2">
            <a:extLst>
              <a:ext uri="{FF2B5EF4-FFF2-40B4-BE49-F238E27FC236}">
                <a16:creationId xmlns:a16="http://schemas.microsoft.com/office/drawing/2014/main" id="{BFBECB4E-159B-F44F-B862-3C2E04E84DCA}"/>
              </a:ext>
            </a:extLst>
          </p:cNvPr>
          <p:cNvPicPr>
            <a:picLocks noChangeAspect="1"/>
          </p:cNvPicPr>
          <p:nvPr/>
        </p:nvPicPr>
        <p:blipFill>
          <a:blip r:embed="rId3"/>
          <a:stretch>
            <a:fillRect/>
          </a:stretch>
        </p:blipFill>
        <p:spPr>
          <a:xfrm>
            <a:off x="1980614" y="1745048"/>
            <a:ext cx="8312971" cy="3491969"/>
          </a:xfrm>
          <a:prstGeom prst="rect">
            <a:avLst/>
          </a:prstGeom>
        </p:spPr>
      </p:pic>
      <p:sp>
        <p:nvSpPr>
          <p:cNvPr id="4" name="Rectangle 3">
            <a:extLst>
              <a:ext uri="{FF2B5EF4-FFF2-40B4-BE49-F238E27FC236}">
                <a16:creationId xmlns:a16="http://schemas.microsoft.com/office/drawing/2014/main" id="{45A72150-B522-EF48-A00C-29F054B42F56}"/>
              </a:ext>
            </a:extLst>
          </p:cNvPr>
          <p:cNvSpPr/>
          <p:nvPr/>
        </p:nvSpPr>
        <p:spPr>
          <a:xfrm>
            <a:off x="1980614" y="5043055"/>
            <a:ext cx="8312971" cy="1486577"/>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2C3BE9-41F2-E74E-8707-28F119D178FB}"/>
              </a:ext>
            </a:extLst>
          </p:cNvPr>
          <p:cNvSpPr/>
          <p:nvPr/>
        </p:nvSpPr>
        <p:spPr>
          <a:xfrm>
            <a:off x="2205673" y="508000"/>
            <a:ext cx="1036291" cy="5588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7223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BF9F-FC1B-41E9-AFFC-06E2E63EDF5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B0F8445-7F7F-4F7B-96FF-C06BC6AA7F23}"/>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83BBB4F6-C6F3-4E29-8841-8A3FF735A7F0}"/>
              </a:ext>
            </a:extLst>
          </p:cNvPr>
          <p:cNvSpPr txBox="1">
            <a:spLocks/>
          </p:cNvSpPr>
          <p:nvPr/>
        </p:nvSpPr>
        <p:spPr>
          <a:xfrm>
            <a:off x="940982" y="2587256"/>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dirty="0"/>
              <a:t>FOR COMPREHENSION</a:t>
            </a:r>
          </a:p>
        </p:txBody>
      </p:sp>
      <p:sp>
        <p:nvSpPr>
          <p:cNvPr id="5" name="TextBox 4">
            <a:extLst>
              <a:ext uri="{FF2B5EF4-FFF2-40B4-BE49-F238E27FC236}">
                <a16:creationId xmlns:a16="http://schemas.microsoft.com/office/drawing/2014/main" id="{28B7E52B-3224-43A5-96A3-B529D9568F38}"/>
              </a:ext>
            </a:extLst>
          </p:cNvPr>
          <p:cNvSpPr txBox="1"/>
          <p:nvPr/>
        </p:nvSpPr>
        <p:spPr>
          <a:xfrm>
            <a:off x="5408809" y="3646325"/>
            <a:ext cx="991992" cy="677108"/>
          </a:xfrm>
          <a:prstGeom prst="rect">
            <a:avLst/>
          </a:prstGeom>
          <a:noFill/>
        </p:spPr>
        <p:txBody>
          <a:bodyPr wrap="square" rtlCol="0">
            <a:spAutoFit/>
          </a:bodyPr>
          <a:lstStyle/>
          <a:p>
            <a:r>
              <a:rPr lang="en-GB" dirty="0"/>
              <a:t>Monads</a:t>
            </a:r>
            <a:endParaRPr lang="en-US" dirty="0"/>
          </a:p>
          <a:p>
            <a:endParaRPr lang="en-US" sz="2000" dirty="0"/>
          </a:p>
        </p:txBody>
      </p:sp>
    </p:spTree>
    <p:extLst>
      <p:ext uri="{BB962C8B-B14F-4D97-AF65-F5344CB8AC3E}">
        <p14:creationId xmlns:p14="http://schemas.microsoft.com/office/powerpoint/2010/main" val="3467609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86EE-E721-A543-8D61-FFC6E590ACEB}"/>
              </a:ext>
            </a:extLst>
          </p:cNvPr>
          <p:cNvSpPr>
            <a:spLocks noGrp="1"/>
          </p:cNvSpPr>
          <p:nvPr>
            <p:ph type="title"/>
          </p:nvPr>
        </p:nvSpPr>
        <p:spPr/>
        <p:txBody>
          <a:bodyPr/>
          <a:lstStyle/>
          <a:p>
            <a:r>
              <a:rPr lang="en-US" dirty="0"/>
              <a:t>Objects</a:t>
            </a:r>
          </a:p>
        </p:txBody>
      </p:sp>
      <p:sp>
        <p:nvSpPr>
          <p:cNvPr id="3" name="Content Placeholder 2">
            <a:extLst>
              <a:ext uri="{FF2B5EF4-FFF2-40B4-BE49-F238E27FC236}">
                <a16:creationId xmlns:a16="http://schemas.microsoft.com/office/drawing/2014/main" id="{D329A7FB-635D-6146-A838-014CC12527B4}"/>
              </a:ext>
            </a:extLst>
          </p:cNvPr>
          <p:cNvSpPr>
            <a:spLocks noGrp="1"/>
          </p:cNvSpPr>
          <p:nvPr>
            <p:ph idx="1"/>
          </p:nvPr>
        </p:nvSpPr>
        <p:spPr>
          <a:xfrm>
            <a:off x="867509" y="2065867"/>
            <a:ext cx="10383472" cy="1020233"/>
          </a:xfrm>
        </p:spPr>
        <p:txBody>
          <a:bodyPr>
            <a:normAutofit fontScale="92500"/>
          </a:bodyPr>
          <a:lstStyle/>
          <a:p>
            <a:pPr fontAlgn="base"/>
            <a:r>
              <a:rPr lang="en-GB" dirty="0"/>
              <a:t>An object has exactly </a:t>
            </a:r>
            <a:r>
              <a:rPr lang="en-GB" b="1" dirty="0"/>
              <a:t>one</a:t>
            </a:r>
            <a:r>
              <a:rPr lang="en-GB" dirty="0"/>
              <a:t> instance (you can not call new </a:t>
            </a:r>
            <a:r>
              <a:rPr lang="en-GB" dirty="0" err="1"/>
              <a:t>MyObject</a:t>
            </a:r>
            <a:r>
              <a:rPr lang="en-GB" dirty="0"/>
              <a:t>). You can have </a:t>
            </a:r>
            <a:r>
              <a:rPr lang="en-GB" b="1" dirty="0"/>
              <a:t>multiple</a:t>
            </a:r>
            <a:r>
              <a:rPr lang="en-GB" dirty="0"/>
              <a:t> instances of a class.</a:t>
            </a:r>
          </a:p>
          <a:p>
            <a:pPr fontAlgn="base"/>
            <a:r>
              <a:rPr lang="en-GB" dirty="0"/>
              <a:t>Object serves the </a:t>
            </a:r>
            <a:r>
              <a:rPr lang="en-GB" b="1" dirty="0"/>
              <a:t>same</a:t>
            </a:r>
            <a:r>
              <a:rPr lang="en-GB" dirty="0"/>
              <a:t> (and some additional) </a:t>
            </a:r>
            <a:r>
              <a:rPr lang="en-GB" b="1" dirty="0"/>
              <a:t>purposes</a:t>
            </a:r>
            <a:r>
              <a:rPr lang="en-GB" dirty="0"/>
              <a:t> as the static methods and fields in Java/</a:t>
            </a:r>
            <a:r>
              <a:rPr lang="en-GB" dirty="0" err="1"/>
              <a:t>c#</a:t>
            </a:r>
            <a:endParaRPr lang="en-GB" dirty="0"/>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B320D82D-45C7-E64A-9B27-B64B696032FC}"/>
              </a:ext>
            </a:extLst>
          </p:cNvPr>
          <p:cNvPicPr>
            <a:picLocks noChangeAspect="1"/>
          </p:cNvPicPr>
          <p:nvPr/>
        </p:nvPicPr>
        <p:blipFill>
          <a:blip r:embed="rId2"/>
          <a:stretch>
            <a:fillRect/>
          </a:stretch>
        </p:blipFill>
        <p:spPr>
          <a:xfrm>
            <a:off x="2673350" y="3111500"/>
            <a:ext cx="6845300" cy="3136900"/>
          </a:xfrm>
          <a:prstGeom prst="rect">
            <a:avLst/>
          </a:prstGeom>
        </p:spPr>
      </p:pic>
    </p:spTree>
    <p:extLst>
      <p:ext uri="{BB962C8B-B14F-4D97-AF65-F5344CB8AC3E}">
        <p14:creationId xmlns:p14="http://schemas.microsoft.com/office/powerpoint/2010/main" val="1848766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41C65C7-AFBA-1244-8798-30117819E7FB}"/>
              </a:ext>
            </a:extLst>
          </p:cNvPr>
          <p:cNvSpPr>
            <a:spLocks noGrp="1"/>
          </p:cNvSpPr>
          <p:nvPr>
            <p:ph type="title"/>
          </p:nvPr>
        </p:nvSpPr>
        <p:spPr>
          <a:xfrm>
            <a:off x="718457" y="531278"/>
            <a:ext cx="3211517" cy="5292579"/>
          </a:xfrm>
        </p:spPr>
        <p:txBody>
          <a:bodyPr>
            <a:normAutofit/>
          </a:bodyPr>
          <a:lstStyle/>
          <a:p>
            <a:r>
              <a:rPr lang="en-US" dirty="0" err="1">
                <a:solidFill>
                  <a:srgbClr val="FFFFFF"/>
                </a:solidFill>
              </a:rPr>
              <a:t>DeMo</a:t>
            </a:r>
            <a:r>
              <a:rPr lang="en-US" dirty="0">
                <a:solidFill>
                  <a:srgbClr val="FFFFFF"/>
                </a:solidFill>
              </a:rPr>
              <a:t> Time:</a:t>
            </a:r>
            <a:br>
              <a:rPr lang="en-US" dirty="0">
                <a:solidFill>
                  <a:srgbClr val="FFFFFF"/>
                </a:solidFill>
              </a:rPr>
            </a:br>
            <a:br>
              <a:rPr lang="en-US" dirty="0">
                <a:solidFill>
                  <a:srgbClr val="FFFFFF"/>
                </a:solidFill>
              </a:rPr>
            </a:br>
            <a:r>
              <a:rPr lang="en-US" dirty="0">
                <a:solidFill>
                  <a:srgbClr val="FFFFFF"/>
                </a:solidFill>
              </a:rPr>
              <a:t>Azure Function TO TRANSFORM DATA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sp>
        <p:nvSpPr>
          <p:cNvPr id="9" name="TextBox 8">
            <a:extLst>
              <a:ext uri="{FF2B5EF4-FFF2-40B4-BE49-F238E27FC236}">
                <a16:creationId xmlns:a16="http://schemas.microsoft.com/office/drawing/2014/main" id="{D5753F26-314A-4756-A41C-9F2F87A59741}"/>
              </a:ext>
            </a:extLst>
          </p:cNvPr>
          <p:cNvSpPr txBox="1"/>
          <p:nvPr/>
        </p:nvSpPr>
        <p:spPr>
          <a:xfrm>
            <a:off x="5508913" y="4983171"/>
            <a:ext cx="6224586" cy="738664"/>
          </a:xfrm>
          <a:prstGeom prst="rect">
            <a:avLst/>
          </a:prstGeom>
          <a:noFill/>
        </p:spPr>
        <p:txBody>
          <a:bodyPr wrap="square">
            <a:spAutoFit/>
          </a:bodyPr>
          <a:lstStyle/>
          <a:p>
            <a:pPr lvl="0" algn="ctr"/>
            <a:r>
              <a:rPr lang="en-US" sz="2400" dirty="0"/>
              <a:t>Monad (Functional programming style)</a:t>
            </a:r>
          </a:p>
          <a:p>
            <a:pPr lvl="0"/>
            <a:endParaRPr lang="en-US" dirty="0">
              <a:solidFill>
                <a:schemeClr val="tx1"/>
              </a:solidFill>
            </a:endParaRPr>
          </a:p>
        </p:txBody>
      </p:sp>
      <p:grpSp>
        <p:nvGrpSpPr>
          <p:cNvPr id="22" name="Group 21">
            <a:extLst>
              <a:ext uri="{FF2B5EF4-FFF2-40B4-BE49-F238E27FC236}">
                <a16:creationId xmlns:a16="http://schemas.microsoft.com/office/drawing/2014/main" id="{B341E2F2-CD8F-4251-884E-AA919FEF1158}"/>
              </a:ext>
            </a:extLst>
          </p:cNvPr>
          <p:cNvGrpSpPr/>
          <p:nvPr/>
        </p:nvGrpSpPr>
        <p:grpSpPr>
          <a:xfrm>
            <a:off x="5596197" y="2868903"/>
            <a:ext cx="1077366" cy="1349222"/>
            <a:chOff x="5596197" y="2868903"/>
            <a:chExt cx="1077366" cy="1349222"/>
          </a:xfrm>
        </p:grpSpPr>
        <p:pic>
          <p:nvPicPr>
            <p:cNvPr id="8" name="Picture 7">
              <a:extLst>
                <a:ext uri="{FF2B5EF4-FFF2-40B4-BE49-F238E27FC236}">
                  <a16:creationId xmlns:a16="http://schemas.microsoft.com/office/drawing/2014/main" id="{DBE9F84B-7228-494F-80C5-94E9E812583D}"/>
                </a:ext>
              </a:extLst>
            </p:cNvPr>
            <p:cNvPicPr>
              <a:picLocks noChangeAspect="1"/>
            </p:cNvPicPr>
            <p:nvPr/>
          </p:nvPicPr>
          <p:blipFill>
            <a:blip r:embed="rId4"/>
            <a:stretch>
              <a:fillRect/>
            </a:stretch>
          </p:blipFill>
          <p:spPr>
            <a:xfrm>
              <a:off x="5596197" y="2868903"/>
              <a:ext cx="1077366" cy="979890"/>
            </a:xfrm>
            <a:prstGeom prst="rect">
              <a:avLst/>
            </a:prstGeom>
          </p:spPr>
        </p:pic>
        <p:sp>
          <p:nvSpPr>
            <p:cNvPr id="13" name="TextBox 12">
              <a:extLst>
                <a:ext uri="{FF2B5EF4-FFF2-40B4-BE49-F238E27FC236}">
                  <a16:creationId xmlns:a16="http://schemas.microsoft.com/office/drawing/2014/main" id="{A92E047B-EDA3-44C7-903A-F8D4B733D598}"/>
                </a:ext>
              </a:extLst>
            </p:cNvPr>
            <p:cNvSpPr txBox="1"/>
            <p:nvPr/>
          </p:nvSpPr>
          <p:spPr>
            <a:xfrm>
              <a:off x="5681749" y="3848793"/>
              <a:ext cx="652743" cy="369332"/>
            </a:xfrm>
            <a:prstGeom prst="rect">
              <a:avLst/>
            </a:prstGeom>
            <a:noFill/>
          </p:spPr>
          <p:txBody>
            <a:bodyPr wrap="none" rtlCol="0">
              <a:spAutoFit/>
            </a:bodyPr>
            <a:lstStyle/>
            <a:p>
              <a:r>
                <a:rPr lang="en-GB" dirty="0"/>
                <a:t>XML </a:t>
              </a:r>
            </a:p>
          </p:txBody>
        </p:sp>
      </p:grpSp>
      <p:grpSp>
        <p:nvGrpSpPr>
          <p:cNvPr id="23" name="Group 22">
            <a:extLst>
              <a:ext uri="{FF2B5EF4-FFF2-40B4-BE49-F238E27FC236}">
                <a16:creationId xmlns:a16="http://schemas.microsoft.com/office/drawing/2014/main" id="{888D41BF-0560-4717-AD8A-ADCB262EAB3C}"/>
              </a:ext>
            </a:extLst>
          </p:cNvPr>
          <p:cNvGrpSpPr/>
          <p:nvPr/>
        </p:nvGrpSpPr>
        <p:grpSpPr>
          <a:xfrm>
            <a:off x="7732474" y="2807997"/>
            <a:ext cx="1595950" cy="1371365"/>
            <a:chOff x="7732474" y="2807997"/>
            <a:chExt cx="1595950" cy="1371365"/>
          </a:xfrm>
        </p:grpSpPr>
        <p:pic>
          <p:nvPicPr>
            <p:cNvPr id="15" name="Picture 14">
              <a:extLst>
                <a:ext uri="{FF2B5EF4-FFF2-40B4-BE49-F238E27FC236}">
                  <a16:creationId xmlns:a16="http://schemas.microsoft.com/office/drawing/2014/main" id="{7AA759EC-E2E8-492B-8729-DF69E8B3F5E3}"/>
                </a:ext>
              </a:extLst>
            </p:cNvPr>
            <p:cNvPicPr>
              <a:picLocks noChangeAspect="1"/>
            </p:cNvPicPr>
            <p:nvPr/>
          </p:nvPicPr>
          <p:blipFill>
            <a:blip r:embed="rId5"/>
            <a:stretch>
              <a:fillRect/>
            </a:stretch>
          </p:blipFill>
          <p:spPr>
            <a:xfrm>
              <a:off x="7933204" y="2807997"/>
              <a:ext cx="1169554" cy="1040796"/>
            </a:xfrm>
            <a:prstGeom prst="rect">
              <a:avLst/>
            </a:prstGeom>
          </p:spPr>
        </p:pic>
        <p:sp>
          <p:nvSpPr>
            <p:cNvPr id="17" name="TextBox 16">
              <a:extLst>
                <a:ext uri="{FF2B5EF4-FFF2-40B4-BE49-F238E27FC236}">
                  <a16:creationId xmlns:a16="http://schemas.microsoft.com/office/drawing/2014/main" id="{25BD90EF-53FD-406B-9E23-CDF84C781924}"/>
                </a:ext>
              </a:extLst>
            </p:cNvPr>
            <p:cNvSpPr txBox="1"/>
            <p:nvPr/>
          </p:nvSpPr>
          <p:spPr>
            <a:xfrm>
              <a:off x="7732474" y="3810030"/>
              <a:ext cx="1595950" cy="369332"/>
            </a:xfrm>
            <a:prstGeom prst="rect">
              <a:avLst/>
            </a:prstGeom>
            <a:noFill/>
          </p:spPr>
          <p:txBody>
            <a:bodyPr wrap="none" rtlCol="0">
              <a:spAutoFit/>
            </a:bodyPr>
            <a:lstStyle/>
            <a:p>
              <a:r>
                <a:rPr lang="en-GB" dirty="0"/>
                <a:t>Azure Function</a:t>
              </a:r>
            </a:p>
          </p:txBody>
        </p:sp>
      </p:grpSp>
      <p:sp>
        <p:nvSpPr>
          <p:cNvPr id="18" name="TextBox 17">
            <a:extLst>
              <a:ext uri="{FF2B5EF4-FFF2-40B4-BE49-F238E27FC236}">
                <a16:creationId xmlns:a16="http://schemas.microsoft.com/office/drawing/2014/main" id="{32BB0C34-2A85-43D1-A44A-8647AC263315}"/>
              </a:ext>
            </a:extLst>
          </p:cNvPr>
          <p:cNvSpPr txBox="1"/>
          <p:nvPr/>
        </p:nvSpPr>
        <p:spPr>
          <a:xfrm>
            <a:off x="10498688" y="3135719"/>
            <a:ext cx="1540806" cy="584775"/>
          </a:xfrm>
          <a:prstGeom prst="rect">
            <a:avLst/>
          </a:prstGeom>
          <a:noFill/>
        </p:spPr>
        <p:txBody>
          <a:bodyPr wrap="none" rtlCol="0">
            <a:spAutoFit/>
          </a:bodyPr>
          <a:lstStyle/>
          <a:p>
            <a:r>
              <a:rPr lang="en-GB" sz="3200" b="1" dirty="0">
                <a:highlight>
                  <a:srgbClr val="C0C0C0"/>
                </a:highlight>
                <a:latin typeface="Biome Light" panose="020B0502040204020203" pitchFamily="34" charset="0"/>
                <a:cs typeface="Biome Light" panose="020B0502040204020203" pitchFamily="34" charset="0"/>
              </a:rPr>
              <a:t>[JSON]</a:t>
            </a:r>
          </a:p>
        </p:txBody>
      </p:sp>
      <p:pic>
        <p:nvPicPr>
          <p:cNvPr id="19" name="Picture 18">
            <a:extLst>
              <a:ext uri="{FF2B5EF4-FFF2-40B4-BE49-F238E27FC236}">
                <a16:creationId xmlns:a16="http://schemas.microsoft.com/office/drawing/2014/main" id="{8402698B-4F16-4E7C-AB17-514E367AACD2}"/>
              </a:ext>
            </a:extLst>
          </p:cNvPr>
          <p:cNvPicPr>
            <a:picLocks noChangeAspect="1"/>
          </p:cNvPicPr>
          <p:nvPr/>
        </p:nvPicPr>
        <p:blipFill>
          <a:blip r:embed="rId6"/>
          <a:stretch>
            <a:fillRect/>
          </a:stretch>
        </p:blipFill>
        <p:spPr>
          <a:xfrm>
            <a:off x="6725482" y="3187947"/>
            <a:ext cx="880430" cy="480317"/>
          </a:xfrm>
          <a:prstGeom prst="rect">
            <a:avLst/>
          </a:prstGeom>
        </p:spPr>
      </p:pic>
      <p:pic>
        <p:nvPicPr>
          <p:cNvPr id="21" name="Picture 20">
            <a:extLst>
              <a:ext uri="{FF2B5EF4-FFF2-40B4-BE49-F238E27FC236}">
                <a16:creationId xmlns:a16="http://schemas.microsoft.com/office/drawing/2014/main" id="{3EB16E79-F118-4D52-AE49-BF02F0BA2AB6}"/>
              </a:ext>
            </a:extLst>
          </p:cNvPr>
          <p:cNvPicPr>
            <a:picLocks noChangeAspect="1"/>
          </p:cNvPicPr>
          <p:nvPr/>
        </p:nvPicPr>
        <p:blipFill>
          <a:blip r:embed="rId6"/>
          <a:stretch>
            <a:fillRect/>
          </a:stretch>
        </p:blipFill>
        <p:spPr>
          <a:xfrm>
            <a:off x="9481969" y="3187947"/>
            <a:ext cx="880430" cy="480317"/>
          </a:xfrm>
          <a:prstGeom prst="rect">
            <a:avLst/>
          </a:prstGeom>
        </p:spPr>
      </p:pic>
    </p:spTree>
    <p:extLst>
      <p:ext uri="{BB962C8B-B14F-4D97-AF65-F5344CB8AC3E}">
        <p14:creationId xmlns:p14="http://schemas.microsoft.com/office/powerpoint/2010/main" val="29289914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0A8081DF-2546-D240-B2C8-8A5FAA02217C}"/>
              </a:ext>
            </a:extLst>
          </p:cNvPr>
          <p:cNvSpPr>
            <a:spLocks noGrp="1"/>
          </p:cNvSpPr>
          <p:nvPr>
            <p:ph type="title"/>
          </p:nvPr>
        </p:nvSpPr>
        <p:spPr>
          <a:xfrm>
            <a:off x="486876" y="2795609"/>
            <a:ext cx="4513792" cy="1500450"/>
          </a:xfrm>
        </p:spPr>
        <p:txBody>
          <a:bodyPr vert="horz" lIns="91440" tIns="45720" rIns="91440" bIns="45720" rtlCol="0" anchor="b">
            <a:normAutofit fontScale="90000"/>
          </a:bodyPr>
          <a:lstStyle/>
          <a:p>
            <a:pPr algn="r"/>
            <a:r>
              <a:rPr lang="en-US" sz="4800" dirty="0">
                <a:solidFill>
                  <a:srgbClr val="FFFFFF"/>
                </a:solidFill>
              </a:rPr>
              <a:t>Time to refine Our Data</a:t>
            </a:r>
          </a:p>
        </p:txBody>
      </p:sp>
      <p:sp>
        <p:nvSpPr>
          <p:cNvPr id="3" name="Content Placeholder 2">
            <a:extLst>
              <a:ext uri="{FF2B5EF4-FFF2-40B4-BE49-F238E27FC236}">
                <a16:creationId xmlns:a16="http://schemas.microsoft.com/office/drawing/2014/main" id="{F7FFFD12-CC26-0E4F-989A-EDAFBF291E42}"/>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Move data from raw folder in Data Lake into refined folder </a:t>
            </a:r>
          </a:p>
        </p:txBody>
      </p:sp>
      <p:sp useBgFill="1">
        <p:nvSpPr>
          <p:cNvPr id="20"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18E158C5-40CE-4215-85D2-AA05D4A89D56}"/>
              </a:ext>
            </a:extLst>
          </p:cNvPr>
          <p:cNvGrpSpPr/>
          <p:nvPr/>
        </p:nvGrpSpPr>
        <p:grpSpPr>
          <a:xfrm>
            <a:off x="5890278" y="3242836"/>
            <a:ext cx="1595950" cy="1371365"/>
            <a:chOff x="7732474" y="2807997"/>
            <a:chExt cx="1595950" cy="1371365"/>
          </a:xfrm>
        </p:grpSpPr>
        <p:pic>
          <p:nvPicPr>
            <p:cNvPr id="104" name="Picture 103">
              <a:extLst>
                <a:ext uri="{FF2B5EF4-FFF2-40B4-BE49-F238E27FC236}">
                  <a16:creationId xmlns:a16="http://schemas.microsoft.com/office/drawing/2014/main" id="{59B194BD-F085-4291-9DD6-8306013C67E9}"/>
                </a:ext>
              </a:extLst>
            </p:cNvPr>
            <p:cNvPicPr>
              <a:picLocks noChangeAspect="1"/>
            </p:cNvPicPr>
            <p:nvPr/>
          </p:nvPicPr>
          <p:blipFill>
            <a:blip r:embed="rId3"/>
            <a:stretch>
              <a:fillRect/>
            </a:stretch>
          </p:blipFill>
          <p:spPr>
            <a:xfrm>
              <a:off x="7933204" y="2807997"/>
              <a:ext cx="1169554" cy="1040796"/>
            </a:xfrm>
            <a:prstGeom prst="rect">
              <a:avLst/>
            </a:prstGeom>
          </p:spPr>
        </p:pic>
        <p:sp>
          <p:nvSpPr>
            <p:cNvPr id="105" name="TextBox 104">
              <a:extLst>
                <a:ext uri="{FF2B5EF4-FFF2-40B4-BE49-F238E27FC236}">
                  <a16:creationId xmlns:a16="http://schemas.microsoft.com/office/drawing/2014/main" id="{B9A20784-F7C2-4B84-BABA-BC424C095B0D}"/>
                </a:ext>
              </a:extLst>
            </p:cNvPr>
            <p:cNvSpPr txBox="1"/>
            <p:nvPr/>
          </p:nvSpPr>
          <p:spPr>
            <a:xfrm>
              <a:off x="7732474" y="3810030"/>
              <a:ext cx="1595950" cy="369332"/>
            </a:xfrm>
            <a:prstGeom prst="rect">
              <a:avLst/>
            </a:prstGeom>
            <a:noFill/>
          </p:spPr>
          <p:txBody>
            <a:bodyPr wrap="none" rtlCol="0">
              <a:spAutoFit/>
            </a:bodyPr>
            <a:lstStyle/>
            <a:p>
              <a:r>
                <a:rPr lang="en-GB" dirty="0"/>
                <a:t>Azure Function</a:t>
              </a:r>
            </a:p>
          </p:txBody>
        </p:sp>
      </p:grpSp>
      <p:grpSp>
        <p:nvGrpSpPr>
          <p:cNvPr id="17" name="Group 16">
            <a:extLst>
              <a:ext uri="{FF2B5EF4-FFF2-40B4-BE49-F238E27FC236}">
                <a16:creationId xmlns:a16="http://schemas.microsoft.com/office/drawing/2014/main" id="{3598268F-6847-483C-9B5C-48DCF551C653}"/>
              </a:ext>
            </a:extLst>
          </p:cNvPr>
          <p:cNvGrpSpPr/>
          <p:nvPr/>
        </p:nvGrpSpPr>
        <p:grpSpPr>
          <a:xfrm>
            <a:off x="8653671" y="3363346"/>
            <a:ext cx="1094017" cy="1269429"/>
            <a:chOff x="8653671" y="3363346"/>
            <a:chExt cx="1094017" cy="1269429"/>
          </a:xfrm>
        </p:grpSpPr>
        <p:pic>
          <p:nvPicPr>
            <p:cNvPr id="4" name="Picture 3">
              <a:extLst>
                <a:ext uri="{FF2B5EF4-FFF2-40B4-BE49-F238E27FC236}">
                  <a16:creationId xmlns:a16="http://schemas.microsoft.com/office/drawing/2014/main" id="{567A9A04-1912-40F1-8667-876DBE1A7C70}"/>
                </a:ext>
              </a:extLst>
            </p:cNvPr>
            <p:cNvPicPr>
              <a:picLocks noChangeAspect="1"/>
            </p:cNvPicPr>
            <p:nvPr/>
          </p:nvPicPr>
          <p:blipFill>
            <a:blip r:embed="rId4"/>
            <a:stretch>
              <a:fillRect/>
            </a:stretch>
          </p:blipFill>
          <p:spPr>
            <a:xfrm>
              <a:off x="8653671" y="3363346"/>
              <a:ext cx="1026839" cy="848008"/>
            </a:xfrm>
            <a:prstGeom prst="rect">
              <a:avLst/>
            </a:prstGeom>
          </p:spPr>
        </p:pic>
        <p:sp>
          <p:nvSpPr>
            <p:cNvPr id="6" name="TextBox 5">
              <a:extLst>
                <a:ext uri="{FF2B5EF4-FFF2-40B4-BE49-F238E27FC236}">
                  <a16:creationId xmlns:a16="http://schemas.microsoft.com/office/drawing/2014/main" id="{BD79D9DF-636C-4C84-90AA-FDBD407CEC3A}"/>
                </a:ext>
              </a:extLst>
            </p:cNvPr>
            <p:cNvSpPr txBox="1"/>
            <p:nvPr/>
          </p:nvSpPr>
          <p:spPr>
            <a:xfrm>
              <a:off x="8653671" y="4263443"/>
              <a:ext cx="1094017" cy="369332"/>
            </a:xfrm>
            <a:prstGeom prst="rect">
              <a:avLst/>
            </a:prstGeom>
            <a:noFill/>
          </p:spPr>
          <p:txBody>
            <a:bodyPr wrap="none" rtlCol="0">
              <a:spAutoFit/>
            </a:bodyPr>
            <a:lstStyle/>
            <a:p>
              <a:r>
                <a:rPr lang="en-GB" dirty="0"/>
                <a:t>Data Lake</a:t>
              </a:r>
            </a:p>
          </p:txBody>
        </p:sp>
      </p:grpSp>
      <p:grpSp>
        <p:nvGrpSpPr>
          <p:cNvPr id="21" name="Group 20">
            <a:extLst>
              <a:ext uri="{FF2B5EF4-FFF2-40B4-BE49-F238E27FC236}">
                <a16:creationId xmlns:a16="http://schemas.microsoft.com/office/drawing/2014/main" id="{71035F58-4CAF-4656-969C-C9CD0DDAFEB1}"/>
              </a:ext>
            </a:extLst>
          </p:cNvPr>
          <p:cNvGrpSpPr/>
          <p:nvPr/>
        </p:nvGrpSpPr>
        <p:grpSpPr>
          <a:xfrm>
            <a:off x="11004718" y="3300699"/>
            <a:ext cx="1165063" cy="1327126"/>
            <a:chOff x="11004718" y="3300699"/>
            <a:chExt cx="1165063" cy="1327126"/>
          </a:xfrm>
        </p:grpSpPr>
        <p:pic>
          <p:nvPicPr>
            <p:cNvPr id="5" name="Picture 4">
              <a:extLst>
                <a:ext uri="{FF2B5EF4-FFF2-40B4-BE49-F238E27FC236}">
                  <a16:creationId xmlns:a16="http://schemas.microsoft.com/office/drawing/2014/main" id="{65CC8C6F-508C-4B04-BF89-E820FAFAF34C}"/>
                </a:ext>
              </a:extLst>
            </p:cNvPr>
            <p:cNvPicPr>
              <a:picLocks noChangeAspect="1"/>
            </p:cNvPicPr>
            <p:nvPr/>
          </p:nvPicPr>
          <p:blipFill>
            <a:blip r:embed="rId5"/>
            <a:stretch>
              <a:fillRect/>
            </a:stretch>
          </p:blipFill>
          <p:spPr>
            <a:xfrm>
              <a:off x="11165977" y="3300699"/>
              <a:ext cx="917233" cy="974920"/>
            </a:xfrm>
            <a:prstGeom prst="rect">
              <a:avLst/>
            </a:prstGeom>
          </p:spPr>
        </p:pic>
        <p:sp>
          <p:nvSpPr>
            <p:cNvPr id="7" name="TextBox 6">
              <a:extLst>
                <a:ext uri="{FF2B5EF4-FFF2-40B4-BE49-F238E27FC236}">
                  <a16:creationId xmlns:a16="http://schemas.microsoft.com/office/drawing/2014/main" id="{BE194E4C-710B-47E7-A1F9-ABA8FE0107DA}"/>
                </a:ext>
              </a:extLst>
            </p:cNvPr>
            <p:cNvSpPr txBox="1"/>
            <p:nvPr/>
          </p:nvSpPr>
          <p:spPr>
            <a:xfrm>
              <a:off x="11004718" y="4258493"/>
              <a:ext cx="1165063" cy="369332"/>
            </a:xfrm>
            <a:prstGeom prst="rect">
              <a:avLst/>
            </a:prstGeom>
            <a:noFill/>
          </p:spPr>
          <p:txBody>
            <a:bodyPr wrap="none" rtlCol="0">
              <a:spAutoFit/>
            </a:bodyPr>
            <a:lstStyle/>
            <a:p>
              <a:r>
                <a:rPr lang="en-GB" dirty="0"/>
                <a:t>Databricks</a:t>
              </a:r>
            </a:p>
          </p:txBody>
        </p:sp>
      </p:grpSp>
      <p:cxnSp>
        <p:nvCxnSpPr>
          <p:cNvPr id="10" name="Straight Arrow Connector 9">
            <a:extLst>
              <a:ext uri="{FF2B5EF4-FFF2-40B4-BE49-F238E27FC236}">
                <a16:creationId xmlns:a16="http://schemas.microsoft.com/office/drawing/2014/main" id="{445BD761-4F3E-43C7-8725-9DACD1898B2A}"/>
              </a:ext>
            </a:extLst>
          </p:cNvPr>
          <p:cNvCxnSpPr>
            <a:cxnSpLocks/>
          </p:cNvCxnSpPr>
          <p:nvPr/>
        </p:nvCxnSpPr>
        <p:spPr>
          <a:xfrm>
            <a:off x="7339701" y="3859920"/>
            <a:ext cx="12300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9E4FAF24-44EB-47BF-A7C3-C596D96E1ACF}"/>
              </a:ext>
            </a:extLst>
          </p:cNvPr>
          <p:cNvGrpSpPr/>
          <p:nvPr/>
        </p:nvGrpSpPr>
        <p:grpSpPr>
          <a:xfrm>
            <a:off x="9753251" y="3763234"/>
            <a:ext cx="1298888" cy="165277"/>
            <a:chOff x="9753251" y="3763234"/>
            <a:chExt cx="1298888" cy="165277"/>
          </a:xfrm>
        </p:grpSpPr>
        <p:cxnSp>
          <p:nvCxnSpPr>
            <p:cNvPr id="106" name="Straight Arrow Connector 105">
              <a:extLst>
                <a:ext uri="{FF2B5EF4-FFF2-40B4-BE49-F238E27FC236}">
                  <a16:creationId xmlns:a16="http://schemas.microsoft.com/office/drawing/2014/main" id="{BDBB8AF2-B1F1-4978-853F-1038525107C8}"/>
                </a:ext>
              </a:extLst>
            </p:cNvPr>
            <p:cNvCxnSpPr>
              <a:cxnSpLocks/>
            </p:cNvCxnSpPr>
            <p:nvPr/>
          </p:nvCxnSpPr>
          <p:spPr>
            <a:xfrm>
              <a:off x="9795245" y="3763234"/>
              <a:ext cx="12300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80F2AD21-2B81-4065-99E8-CBB19626E3F6}"/>
                </a:ext>
              </a:extLst>
            </p:cNvPr>
            <p:cNvCxnSpPr>
              <a:cxnSpLocks/>
            </p:cNvCxnSpPr>
            <p:nvPr/>
          </p:nvCxnSpPr>
          <p:spPr>
            <a:xfrm flipH="1">
              <a:off x="9753251" y="3928511"/>
              <a:ext cx="12988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66370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4AF69-5680-3543-BE58-49FD0571F953}"/>
              </a:ext>
            </a:extLst>
          </p:cNvPr>
          <p:cNvSpPr>
            <a:spLocks noGrp="1"/>
          </p:cNvSpPr>
          <p:nvPr>
            <p:ph type="title"/>
          </p:nvPr>
        </p:nvSpPr>
        <p:spPr/>
        <p:txBody>
          <a:bodyPr/>
          <a:lstStyle/>
          <a:p>
            <a:r>
              <a:rPr lang="en-US" dirty="0"/>
              <a:t>Useful links </a:t>
            </a:r>
          </a:p>
        </p:txBody>
      </p:sp>
      <p:sp>
        <p:nvSpPr>
          <p:cNvPr id="3" name="Content Placeholder 2">
            <a:extLst>
              <a:ext uri="{FF2B5EF4-FFF2-40B4-BE49-F238E27FC236}">
                <a16:creationId xmlns:a16="http://schemas.microsoft.com/office/drawing/2014/main" id="{B301D850-DB82-BD4A-A293-11D18DBB9CE5}"/>
              </a:ext>
            </a:extLst>
          </p:cNvPr>
          <p:cNvSpPr>
            <a:spLocks noGrp="1"/>
          </p:cNvSpPr>
          <p:nvPr>
            <p:ph idx="1"/>
          </p:nvPr>
        </p:nvSpPr>
        <p:spPr>
          <a:xfrm>
            <a:off x="685801" y="2142067"/>
            <a:ext cx="10131425" cy="4373033"/>
          </a:xfrm>
          <a:solidFill>
            <a:schemeClr val="tx1"/>
          </a:solidFill>
        </p:spPr>
        <p:txBody>
          <a:bodyPr/>
          <a:lstStyle/>
          <a:p>
            <a:r>
              <a:rPr lang="en-GB" b="1" dirty="0">
                <a:solidFill>
                  <a:schemeClr val="bg1"/>
                </a:solidFill>
                <a:hlinkClick r:id="rId2">
                  <a:extLst>
                    <a:ext uri="{A12FA001-AC4F-418D-AE19-62706E023703}">
                      <ahyp:hlinkClr xmlns:ahyp="http://schemas.microsoft.com/office/drawing/2018/hyperlinkcolor" val="tx"/>
                    </a:ext>
                  </a:extLst>
                </a:hlinkClick>
              </a:rPr>
              <a:t>Learning</a:t>
            </a:r>
          </a:p>
          <a:p>
            <a:r>
              <a:rPr lang="en-GB" dirty="0">
                <a:solidFill>
                  <a:srgbClr val="C573D2"/>
                </a:solidFill>
                <a:hlinkClick r:id="rId2">
                  <a:extLst>
                    <a:ext uri="{A12FA001-AC4F-418D-AE19-62706E023703}">
                      <ahyp:hlinkClr xmlns:ahyp="http://schemas.microsoft.com/office/drawing/2018/hyperlinkcolor" val="tx"/>
                    </a:ext>
                  </a:extLst>
                </a:hlinkClick>
              </a:rPr>
              <a:t>https://www.scala-exercises.org/</a:t>
            </a:r>
            <a:endParaRPr lang="en-GB" dirty="0">
              <a:solidFill>
                <a:srgbClr val="C573D2"/>
              </a:solidFill>
            </a:endParaRPr>
          </a:p>
          <a:p>
            <a:r>
              <a:rPr lang="en-GB" dirty="0">
                <a:hlinkClick r:id="rId3"/>
              </a:rPr>
              <a:t>https://scala.epfl.ch/</a:t>
            </a:r>
            <a:endParaRPr lang="en-GB" dirty="0"/>
          </a:p>
          <a:p>
            <a:r>
              <a:rPr lang="en-GB" dirty="0">
                <a:hlinkClick r:id="rId4"/>
              </a:rPr>
              <a:t>https://www.coursera.org/specializations/scala</a:t>
            </a:r>
            <a:endParaRPr lang="en-GB" dirty="0"/>
          </a:p>
          <a:p>
            <a:r>
              <a:rPr lang="en-GB" dirty="0">
                <a:hlinkClick r:id="rId5"/>
              </a:rPr>
              <a:t>https://typelevel.org/cats/</a:t>
            </a:r>
            <a:endParaRPr lang="en-GB" dirty="0"/>
          </a:p>
          <a:p>
            <a:r>
              <a:rPr lang="en-GB" dirty="0">
                <a:hlinkClick r:id="rId6"/>
              </a:rPr>
              <a:t>https://medium.com/disney-streaming/tagged/thisweekinscala</a:t>
            </a:r>
            <a:endParaRPr lang="en-GB" dirty="0"/>
          </a:p>
          <a:p>
            <a:r>
              <a:rPr lang="en-US" b="1" dirty="0">
                <a:solidFill>
                  <a:schemeClr val="bg1"/>
                </a:solidFill>
              </a:rPr>
              <a:t>Conferences</a:t>
            </a:r>
          </a:p>
          <a:p>
            <a:r>
              <a:rPr lang="en-GB" dirty="0">
                <a:hlinkClick r:id="rId7"/>
              </a:rPr>
              <a:t>https://scaladays.org/</a:t>
            </a:r>
            <a:endParaRPr lang="en-GB" dirty="0"/>
          </a:p>
          <a:p>
            <a:r>
              <a:rPr lang="en-GB" dirty="0">
                <a:hlinkClick r:id="rId8"/>
              </a:rPr>
              <a:t>https://scala.world/</a:t>
            </a:r>
            <a:endParaRPr lang="en-US" dirty="0">
              <a:solidFill>
                <a:schemeClr val="bg1"/>
              </a:solidFill>
            </a:endParaRPr>
          </a:p>
        </p:txBody>
      </p:sp>
    </p:spTree>
    <p:extLst>
      <p:ext uri="{BB962C8B-B14F-4D97-AF65-F5344CB8AC3E}">
        <p14:creationId xmlns:p14="http://schemas.microsoft.com/office/powerpoint/2010/main" val="1592295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A5E2-5217-5947-ADC3-6214D38F6E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9A163AA6-ECC2-2F4C-9D56-75AFF1BCDB2D}"/>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1FC3BBBF-6C2A-5040-9C56-482269795087}"/>
              </a:ext>
            </a:extLst>
          </p:cNvPr>
          <p:cNvSpPr/>
          <p:nvPr/>
        </p:nvSpPr>
        <p:spPr>
          <a:xfrm>
            <a:off x="685801" y="1930400"/>
            <a:ext cx="10131425" cy="398272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639C495-BBEF-224F-9644-B20DE0F23510}"/>
              </a:ext>
            </a:extLst>
          </p:cNvPr>
          <p:cNvSpPr txBox="1">
            <a:spLocks/>
          </p:cNvSpPr>
          <p:nvPr/>
        </p:nvSpPr>
        <p:spPr>
          <a:xfrm>
            <a:off x="2854960" y="2340187"/>
            <a:ext cx="6939279" cy="3649133"/>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dk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dk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dk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9pPr>
          </a:lstStyle>
          <a:p>
            <a:pPr marL="0" indent="0">
              <a:buFont typeface="Arial"/>
              <a:buNone/>
            </a:pPr>
            <a:r>
              <a:rPr lang="en-US" sz="2000" b="1" dirty="0">
                <a:solidFill>
                  <a:schemeClr val="bg1"/>
                </a:solidFill>
              </a:rPr>
              <a:t>https://</a:t>
            </a:r>
            <a:r>
              <a:rPr lang="en-US" sz="2000" b="1" dirty="0" err="1">
                <a:solidFill>
                  <a:schemeClr val="bg1"/>
                </a:solidFill>
              </a:rPr>
              <a:t>github.com</a:t>
            </a:r>
            <a:r>
              <a:rPr lang="en-US" sz="2000" b="1" dirty="0">
                <a:solidFill>
                  <a:schemeClr val="bg1"/>
                </a:solidFill>
              </a:rPr>
              <a:t>/</a:t>
            </a:r>
            <a:r>
              <a:rPr lang="en-US" sz="2000" b="1" dirty="0" err="1">
                <a:solidFill>
                  <a:schemeClr val="bg1"/>
                </a:solidFill>
              </a:rPr>
              <a:t>AnnaWykes</a:t>
            </a:r>
            <a:r>
              <a:rPr lang="en-US" sz="2000" b="1" dirty="0">
                <a:solidFill>
                  <a:schemeClr val="bg1"/>
                </a:solidFill>
              </a:rPr>
              <a:t>/</a:t>
            </a:r>
            <a:r>
              <a:rPr lang="en-US" sz="2000" b="1" dirty="0" err="1">
                <a:solidFill>
                  <a:schemeClr val="bg1"/>
                </a:solidFill>
              </a:rPr>
              <a:t>scala</a:t>
            </a:r>
            <a:r>
              <a:rPr lang="en-US" sz="2000" b="1" dirty="0">
                <a:solidFill>
                  <a:schemeClr val="bg1"/>
                </a:solidFill>
              </a:rPr>
              <a:t>-for-big-data</a:t>
            </a:r>
          </a:p>
          <a:p>
            <a:pPr marL="0" indent="0">
              <a:buFont typeface="Arial"/>
              <a:buNone/>
            </a:pPr>
            <a:endParaRPr lang="en-GB" sz="2000" b="1" dirty="0">
              <a:solidFill>
                <a:schemeClr val="bg1"/>
              </a:solidFill>
            </a:endParaRPr>
          </a:p>
          <a:p>
            <a:pPr marL="0" indent="0">
              <a:buFont typeface="Arial"/>
              <a:buNone/>
            </a:pPr>
            <a:r>
              <a:rPr lang="en-GB" sz="2000" b="1" dirty="0">
                <a:solidFill>
                  <a:schemeClr val="bg1"/>
                </a:solidFill>
              </a:rPr>
              <a:t>anna-maria-wykes-31939454</a:t>
            </a:r>
          </a:p>
          <a:p>
            <a:pPr marL="0" indent="0">
              <a:buFont typeface="Arial"/>
              <a:buNone/>
            </a:pPr>
            <a:endParaRPr lang="en-GB" sz="2000" b="1" dirty="0">
              <a:solidFill>
                <a:schemeClr val="bg1"/>
              </a:solidFill>
            </a:endParaRPr>
          </a:p>
          <a:p>
            <a:pPr marL="0" indent="0">
              <a:buFont typeface="Arial"/>
              <a:buNone/>
            </a:pPr>
            <a:r>
              <a:rPr lang="en-US" sz="2000" b="1" dirty="0">
                <a:solidFill>
                  <a:schemeClr val="bg1"/>
                </a:solidFill>
              </a:rPr>
              <a:t>@</a:t>
            </a:r>
            <a:r>
              <a:rPr lang="en-US" sz="2000" b="1" dirty="0" err="1">
                <a:solidFill>
                  <a:schemeClr val="bg1"/>
                </a:solidFill>
              </a:rPr>
              <a:t>annawykes</a:t>
            </a:r>
            <a:endParaRPr lang="en-US" sz="2000" b="1" dirty="0">
              <a:solidFill>
                <a:schemeClr val="bg1"/>
              </a:solidFill>
            </a:endParaRPr>
          </a:p>
          <a:p>
            <a:endParaRPr lang="en-US" dirty="0"/>
          </a:p>
        </p:txBody>
      </p:sp>
      <p:pic>
        <p:nvPicPr>
          <p:cNvPr id="6" name="Picture 5">
            <a:extLst>
              <a:ext uri="{FF2B5EF4-FFF2-40B4-BE49-F238E27FC236}">
                <a16:creationId xmlns:a16="http://schemas.microsoft.com/office/drawing/2014/main" id="{E670E85E-BC24-A049-821E-171A41722AE1}"/>
              </a:ext>
            </a:extLst>
          </p:cNvPr>
          <p:cNvPicPr>
            <a:picLocks noChangeAspect="1"/>
          </p:cNvPicPr>
          <p:nvPr/>
        </p:nvPicPr>
        <p:blipFill>
          <a:blip r:embed="rId2"/>
          <a:stretch>
            <a:fillRect/>
          </a:stretch>
        </p:blipFill>
        <p:spPr>
          <a:xfrm>
            <a:off x="1831973" y="4492573"/>
            <a:ext cx="660400" cy="660400"/>
          </a:xfrm>
          <a:prstGeom prst="roundRect">
            <a:avLst>
              <a:gd name="adj" fmla="val 4207"/>
            </a:avLst>
          </a:prstGeom>
          <a:ln w="50800" cap="sq" cmpd="dbl">
            <a:noFill/>
            <a:miter lim="800000"/>
          </a:ln>
          <a:effectLst/>
        </p:spPr>
      </p:pic>
      <p:pic>
        <p:nvPicPr>
          <p:cNvPr id="7" name="Picture 6">
            <a:extLst>
              <a:ext uri="{FF2B5EF4-FFF2-40B4-BE49-F238E27FC236}">
                <a16:creationId xmlns:a16="http://schemas.microsoft.com/office/drawing/2014/main" id="{30B4E50A-8FB6-844D-BE3C-E2A3FAFF4E66}"/>
              </a:ext>
            </a:extLst>
          </p:cNvPr>
          <p:cNvPicPr>
            <a:picLocks noChangeAspect="1"/>
          </p:cNvPicPr>
          <p:nvPr/>
        </p:nvPicPr>
        <p:blipFill>
          <a:blip r:embed="rId3"/>
          <a:stretch>
            <a:fillRect/>
          </a:stretch>
        </p:blipFill>
        <p:spPr>
          <a:xfrm>
            <a:off x="1364350" y="3508603"/>
            <a:ext cx="1595646" cy="833725"/>
          </a:xfrm>
          <a:prstGeom prst="roundRect">
            <a:avLst>
              <a:gd name="adj" fmla="val 4528"/>
            </a:avLst>
          </a:prstGeom>
          <a:ln w="50800" cap="sq" cmpd="dbl">
            <a:noFill/>
            <a:miter lim="800000"/>
          </a:ln>
          <a:effectLst/>
        </p:spPr>
      </p:pic>
      <p:pic>
        <p:nvPicPr>
          <p:cNvPr id="8" name="Picture 7">
            <a:extLst>
              <a:ext uri="{FF2B5EF4-FFF2-40B4-BE49-F238E27FC236}">
                <a16:creationId xmlns:a16="http://schemas.microsoft.com/office/drawing/2014/main" id="{C8BF730C-766C-AC4C-904D-0B9EC07D3D8A}"/>
              </a:ext>
            </a:extLst>
          </p:cNvPr>
          <p:cNvPicPr>
            <a:picLocks noChangeAspect="1"/>
          </p:cNvPicPr>
          <p:nvPr/>
        </p:nvPicPr>
        <p:blipFill>
          <a:blip r:embed="rId4"/>
          <a:stretch>
            <a:fillRect/>
          </a:stretch>
        </p:blipFill>
        <p:spPr>
          <a:xfrm>
            <a:off x="1674485" y="2584027"/>
            <a:ext cx="934736" cy="934736"/>
          </a:xfrm>
          <a:prstGeom prst="roundRect">
            <a:avLst>
              <a:gd name="adj" fmla="val 4207"/>
            </a:avLst>
          </a:prstGeom>
          <a:ln w="50800" cap="sq" cmpd="dbl">
            <a:noFill/>
            <a:miter lim="800000"/>
          </a:ln>
          <a:effectLst/>
        </p:spPr>
      </p:pic>
    </p:spTree>
    <p:extLst>
      <p:ext uri="{BB962C8B-B14F-4D97-AF65-F5344CB8AC3E}">
        <p14:creationId xmlns:p14="http://schemas.microsoft.com/office/powerpoint/2010/main" val="231871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4FCE-3D46-BD41-8BFF-CF5C2B5CFCAD}"/>
              </a:ext>
            </a:extLst>
          </p:cNvPr>
          <p:cNvSpPr>
            <a:spLocks noGrp="1"/>
          </p:cNvSpPr>
          <p:nvPr>
            <p:ph type="title"/>
          </p:nvPr>
        </p:nvSpPr>
        <p:spPr/>
        <p:txBody>
          <a:bodyPr/>
          <a:lstStyle/>
          <a:p>
            <a:r>
              <a:rPr lang="en-US" dirty="0" err="1"/>
              <a:t>MEETups</a:t>
            </a:r>
            <a:r>
              <a:rPr lang="en-US" dirty="0"/>
              <a:t> and Community Groups</a:t>
            </a:r>
          </a:p>
        </p:txBody>
      </p:sp>
      <p:pic>
        <p:nvPicPr>
          <p:cNvPr id="9" name="Content Placeholder 8" descr="A screenshot of a cell phone&#10;&#10;Description automatically generated">
            <a:extLst>
              <a:ext uri="{FF2B5EF4-FFF2-40B4-BE49-F238E27FC236}">
                <a16:creationId xmlns:a16="http://schemas.microsoft.com/office/drawing/2014/main" id="{6E27F26A-BCF0-8248-A053-4F37B719FC9D}"/>
              </a:ext>
            </a:extLst>
          </p:cNvPr>
          <p:cNvPicPr>
            <a:picLocks noGrp="1" noChangeAspect="1"/>
          </p:cNvPicPr>
          <p:nvPr>
            <p:ph idx="1"/>
          </p:nvPr>
        </p:nvPicPr>
        <p:blipFill>
          <a:blip r:embed="rId2"/>
          <a:stretch>
            <a:fillRect/>
          </a:stretch>
        </p:blipFill>
        <p:spPr>
          <a:xfrm>
            <a:off x="778323" y="1902577"/>
            <a:ext cx="6955969" cy="4347481"/>
          </a:xfrm>
          <a:ln>
            <a:solidFill>
              <a:schemeClr val="bg1"/>
            </a:solidFill>
          </a:ln>
        </p:spPr>
      </p:pic>
      <p:pic>
        <p:nvPicPr>
          <p:cNvPr id="4" name="Picture 3">
            <a:extLst>
              <a:ext uri="{FF2B5EF4-FFF2-40B4-BE49-F238E27FC236}">
                <a16:creationId xmlns:a16="http://schemas.microsoft.com/office/drawing/2014/main" id="{8C61EC89-899D-EC4A-A490-B0D5FFAFB9B7}"/>
              </a:ext>
            </a:extLst>
          </p:cNvPr>
          <p:cNvPicPr>
            <a:picLocks noChangeAspect="1"/>
          </p:cNvPicPr>
          <p:nvPr/>
        </p:nvPicPr>
        <p:blipFill>
          <a:blip r:embed="rId3"/>
          <a:stretch>
            <a:fillRect/>
          </a:stretch>
        </p:blipFill>
        <p:spPr>
          <a:xfrm>
            <a:off x="8166799" y="1902577"/>
            <a:ext cx="3274084" cy="4347481"/>
          </a:xfrm>
          <a:prstGeom prst="rect">
            <a:avLst/>
          </a:prstGeom>
        </p:spPr>
      </p:pic>
    </p:spTree>
    <p:extLst>
      <p:ext uri="{BB962C8B-B14F-4D97-AF65-F5344CB8AC3E}">
        <p14:creationId xmlns:p14="http://schemas.microsoft.com/office/powerpoint/2010/main" val="2037059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24FCDD-E3F4-FA4E-B6F6-AA96A126F80A}"/>
              </a:ext>
            </a:extLst>
          </p:cNvPr>
          <p:cNvSpPr>
            <a:spLocks noGrp="1"/>
          </p:cNvSpPr>
          <p:nvPr>
            <p:ph type="title"/>
          </p:nvPr>
        </p:nvSpPr>
        <p:spPr>
          <a:xfrm>
            <a:off x="685801" y="643466"/>
            <a:ext cx="2590799" cy="4995333"/>
          </a:xfrm>
        </p:spPr>
        <p:txBody>
          <a:bodyPr vert="horz" lIns="91440" tIns="45720" rIns="91440" bIns="45720" rtlCol="0" anchor="ctr">
            <a:normAutofit/>
          </a:bodyPr>
          <a:lstStyle/>
          <a:p>
            <a:r>
              <a:rPr lang="en-US">
                <a:solidFill>
                  <a:srgbClr val="FFFFFF"/>
                </a:solidFill>
              </a:rPr>
              <a:t>Agenda: What are we going to do………</a:t>
            </a:r>
          </a:p>
        </p:txBody>
      </p:sp>
      <p:graphicFrame>
        <p:nvGraphicFramePr>
          <p:cNvPr id="8" name="TextBox 5">
            <a:extLst>
              <a:ext uri="{FF2B5EF4-FFF2-40B4-BE49-F238E27FC236}">
                <a16:creationId xmlns:a16="http://schemas.microsoft.com/office/drawing/2014/main" id="{48A1B774-9DCE-4C24-B134-630D4C4BA00F}"/>
              </a:ext>
            </a:extLst>
          </p:cNvPr>
          <p:cNvGraphicFramePr/>
          <p:nvPr>
            <p:extLst>
              <p:ext uri="{D42A27DB-BD31-4B8C-83A1-F6EECF244321}">
                <p14:modId xmlns:p14="http://schemas.microsoft.com/office/powerpoint/2010/main" val="1497151797"/>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2353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6F30-163D-E645-957A-B6DDE7EECBD6}"/>
              </a:ext>
            </a:extLst>
          </p:cNvPr>
          <p:cNvSpPr>
            <a:spLocks noGrp="1"/>
          </p:cNvSpPr>
          <p:nvPr>
            <p:ph type="title"/>
          </p:nvPr>
        </p:nvSpPr>
        <p:spPr>
          <a:xfrm>
            <a:off x="685801" y="500743"/>
            <a:ext cx="7402285" cy="1360714"/>
          </a:xfrm>
        </p:spPr>
        <p:txBody>
          <a:bodyPr>
            <a:normAutofit/>
          </a:bodyPr>
          <a:lstStyle/>
          <a:p>
            <a:r>
              <a:rPr lang="en-US" dirty="0"/>
              <a:t>The (Real World) Problem</a:t>
            </a:r>
          </a:p>
        </p:txBody>
      </p:sp>
      <p:sp>
        <p:nvSpPr>
          <p:cNvPr id="3" name="Content Placeholder 2">
            <a:extLst>
              <a:ext uri="{FF2B5EF4-FFF2-40B4-BE49-F238E27FC236}">
                <a16:creationId xmlns:a16="http://schemas.microsoft.com/office/drawing/2014/main" id="{AB869C4F-32F4-4F4C-AC54-6AF43FD70D8F}"/>
              </a:ext>
            </a:extLst>
          </p:cNvPr>
          <p:cNvSpPr>
            <a:spLocks noGrp="1"/>
          </p:cNvSpPr>
          <p:nvPr>
            <p:ph idx="1"/>
          </p:nvPr>
        </p:nvSpPr>
        <p:spPr>
          <a:xfrm>
            <a:off x="685801" y="1861457"/>
            <a:ext cx="10820398" cy="3392110"/>
          </a:xfrm>
        </p:spPr>
        <p:txBody>
          <a:bodyPr>
            <a:normAutofit/>
          </a:bodyPr>
          <a:lstStyle/>
          <a:p>
            <a:pPr marL="0" indent="0">
              <a:buNone/>
            </a:pPr>
            <a:r>
              <a:rPr lang="en-US" sz="2400" dirty="0"/>
              <a:t>Third party API providing old school XML responses that need to be transformed into JSON and then:  </a:t>
            </a:r>
          </a:p>
          <a:p>
            <a:pPr marL="0" indent="0">
              <a:buNone/>
            </a:pPr>
            <a:endParaRPr lang="en-US" sz="2400" dirty="0"/>
          </a:p>
          <a:p>
            <a:pPr marL="342900" indent="-342900">
              <a:buAutoNum type="arabicParenR"/>
            </a:pPr>
            <a:r>
              <a:rPr lang="en-US" sz="2400" dirty="0"/>
              <a:t>Written to an Event Queue</a:t>
            </a:r>
          </a:p>
          <a:p>
            <a:pPr marL="0" indent="0">
              <a:buNone/>
            </a:pPr>
            <a:r>
              <a:rPr lang="en-US" sz="2400" dirty="0"/>
              <a:t>2) Stored in Data Lake</a:t>
            </a:r>
          </a:p>
        </p:txBody>
      </p:sp>
      <p:sp>
        <p:nvSpPr>
          <p:cNvPr id="4" name="Rectangle 3">
            <a:extLst>
              <a:ext uri="{FF2B5EF4-FFF2-40B4-BE49-F238E27FC236}">
                <a16:creationId xmlns:a16="http://schemas.microsoft.com/office/drawing/2014/main" id="{AC18E71A-8E74-2842-8D61-561B7CE41899}"/>
              </a:ext>
            </a:extLst>
          </p:cNvPr>
          <p:cNvSpPr/>
          <p:nvPr/>
        </p:nvSpPr>
        <p:spPr>
          <a:xfrm>
            <a:off x="3870713" y="5853614"/>
            <a:ext cx="4992392" cy="369332"/>
          </a:xfrm>
          <a:prstGeom prst="rect">
            <a:avLst/>
          </a:prstGeom>
        </p:spPr>
        <p:txBody>
          <a:bodyPr wrap="none">
            <a:spAutoFit/>
          </a:bodyPr>
          <a:lstStyle/>
          <a:p>
            <a:r>
              <a:rPr lang="en-GB" b="1" dirty="0">
                <a:hlinkClick r:id="rId2">
                  <a:extLst>
                    <a:ext uri="{A12FA001-AC4F-418D-AE19-62706E023703}">
                      <ahyp:hlinkClr xmlns:ahyp="http://schemas.microsoft.com/office/drawing/2018/hyperlinkcolor" val="tx"/>
                    </a:ext>
                  </a:extLst>
                </a:hlinkClick>
              </a:rPr>
              <a:t>https://github.com/AnnaWykes/scala-for-big-data</a:t>
            </a:r>
            <a:endParaRPr lang="en-US" b="1" dirty="0"/>
          </a:p>
        </p:txBody>
      </p:sp>
      <p:pic>
        <p:nvPicPr>
          <p:cNvPr id="6" name="Picture 5">
            <a:extLst>
              <a:ext uri="{FF2B5EF4-FFF2-40B4-BE49-F238E27FC236}">
                <a16:creationId xmlns:a16="http://schemas.microsoft.com/office/drawing/2014/main" id="{CAD3DE50-FC14-2B4B-B75A-7EC58058233A}"/>
              </a:ext>
            </a:extLst>
          </p:cNvPr>
          <p:cNvPicPr>
            <a:picLocks noChangeAspect="1"/>
          </p:cNvPicPr>
          <p:nvPr/>
        </p:nvPicPr>
        <p:blipFill>
          <a:blip r:embed="rId3"/>
          <a:stretch>
            <a:fillRect/>
          </a:stretch>
        </p:blipFill>
        <p:spPr>
          <a:xfrm>
            <a:off x="3399658" y="5751891"/>
            <a:ext cx="471055" cy="471055"/>
          </a:xfrm>
          <a:prstGeom prst="roundRect">
            <a:avLst>
              <a:gd name="adj" fmla="val 4207"/>
            </a:avLst>
          </a:prstGeom>
          <a:ln w="50800" cap="sq" cmpd="dbl">
            <a:noFill/>
            <a:miter lim="800000"/>
          </a:ln>
          <a:effectLst/>
        </p:spPr>
      </p:pic>
      <p:sp>
        <p:nvSpPr>
          <p:cNvPr id="5" name="Rectangle 4">
            <a:extLst>
              <a:ext uri="{FF2B5EF4-FFF2-40B4-BE49-F238E27FC236}">
                <a16:creationId xmlns:a16="http://schemas.microsoft.com/office/drawing/2014/main" id="{3A089FB7-CC7A-E34B-84BE-BF230B19A037}"/>
              </a:ext>
            </a:extLst>
          </p:cNvPr>
          <p:cNvSpPr/>
          <p:nvPr/>
        </p:nvSpPr>
        <p:spPr>
          <a:xfrm>
            <a:off x="6096000" y="3557512"/>
            <a:ext cx="5569527" cy="1696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5DC214D-4979-0C42-94C6-E8BB196FE006}"/>
              </a:ext>
            </a:extLst>
          </p:cNvPr>
          <p:cNvPicPr>
            <a:picLocks noChangeAspect="1"/>
          </p:cNvPicPr>
          <p:nvPr/>
        </p:nvPicPr>
        <p:blipFill>
          <a:blip r:embed="rId4"/>
          <a:stretch>
            <a:fillRect/>
          </a:stretch>
        </p:blipFill>
        <p:spPr>
          <a:xfrm>
            <a:off x="6381871" y="3829889"/>
            <a:ext cx="5124328" cy="1255460"/>
          </a:xfrm>
          <a:prstGeom prst="rect">
            <a:avLst/>
          </a:prstGeom>
        </p:spPr>
      </p:pic>
    </p:spTree>
    <p:extLst>
      <p:ext uri="{BB962C8B-B14F-4D97-AF65-F5344CB8AC3E}">
        <p14:creationId xmlns:p14="http://schemas.microsoft.com/office/powerpoint/2010/main" val="3752205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2EE9CB74-8692-412A-92C3-FAAD83C3958F}"/>
              </a:ext>
            </a:extLst>
          </p:cNvPr>
          <p:cNvSpPr/>
          <p:nvPr/>
        </p:nvSpPr>
        <p:spPr>
          <a:xfrm>
            <a:off x="4948237" y="188590"/>
            <a:ext cx="7807569" cy="608427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4FCDF8C0-32D5-6146-85D3-FBF4C5CBD8E7}"/>
              </a:ext>
            </a:extLst>
          </p:cNvPr>
          <p:cNvSpPr>
            <a:spLocks noGrp="1"/>
          </p:cNvSpPr>
          <p:nvPr>
            <p:ph type="title"/>
          </p:nvPr>
        </p:nvSpPr>
        <p:spPr>
          <a:xfrm>
            <a:off x="718457" y="531279"/>
            <a:ext cx="3211517" cy="1999958"/>
          </a:xfrm>
        </p:spPr>
        <p:txBody>
          <a:bodyPr>
            <a:normAutofit/>
          </a:bodyPr>
          <a:lstStyle/>
          <a:p>
            <a:r>
              <a:rPr lang="en-US" dirty="0">
                <a:solidFill>
                  <a:srgbClr val="FFFFFF"/>
                </a:solidFill>
              </a:rPr>
              <a:t>What is Scala?</a:t>
            </a:r>
          </a:p>
        </p:txBody>
      </p:sp>
      <p:sp>
        <p:nvSpPr>
          <p:cNvPr id="3" name="TextBox 2">
            <a:extLst>
              <a:ext uri="{FF2B5EF4-FFF2-40B4-BE49-F238E27FC236}">
                <a16:creationId xmlns:a16="http://schemas.microsoft.com/office/drawing/2014/main" id="{9D633CEF-7EA2-4E60-833A-15AD3BF8961A}"/>
              </a:ext>
            </a:extLst>
          </p:cNvPr>
          <p:cNvSpPr txBox="1"/>
          <p:nvPr/>
        </p:nvSpPr>
        <p:spPr>
          <a:xfrm>
            <a:off x="5649432" y="1672856"/>
            <a:ext cx="5767861" cy="369332"/>
          </a:xfrm>
          <a:prstGeom prst="rect">
            <a:avLst/>
          </a:prstGeom>
          <a:noFill/>
        </p:spPr>
        <p:txBody>
          <a:bodyPr wrap="none" rtlCol="0">
            <a:spAutoFit/>
          </a:bodyPr>
          <a:lstStyle/>
          <a:p>
            <a:r>
              <a:rPr lang="en-GB" b="1" dirty="0">
                <a:solidFill>
                  <a:schemeClr val="bg1"/>
                </a:solidFill>
              </a:rPr>
              <a:t>Object Orientated </a:t>
            </a:r>
            <a:r>
              <a:rPr lang="en-GB" dirty="0">
                <a:solidFill>
                  <a:schemeClr val="bg1"/>
                </a:solidFill>
              </a:rPr>
              <a:t>and </a:t>
            </a:r>
            <a:r>
              <a:rPr lang="en-GB" b="1" dirty="0">
                <a:solidFill>
                  <a:schemeClr val="bg1"/>
                </a:solidFill>
              </a:rPr>
              <a:t>Functional </a:t>
            </a:r>
            <a:r>
              <a:rPr lang="en-GB" dirty="0">
                <a:solidFill>
                  <a:schemeClr val="bg1"/>
                </a:solidFill>
              </a:rPr>
              <a:t>programming paradigms </a:t>
            </a:r>
          </a:p>
        </p:txBody>
      </p:sp>
      <p:sp>
        <p:nvSpPr>
          <p:cNvPr id="4" name="TextBox 3">
            <a:extLst>
              <a:ext uri="{FF2B5EF4-FFF2-40B4-BE49-F238E27FC236}">
                <a16:creationId xmlns:a16="http://schemas.microsoft.com/office/drawing/2014/main" id="{9C15A5E0-23C7-4460-AB95-AAA66978B1A1}"/>
              </a:ext>
            </a:extLst>
          </p:cNvPr>
          <p:cNvSpPr txBox="1"/>
          <p:nvPr/>
        </p:nvSpPr>
        <p:spPr>
          <a:xfrm>
            <a:off x="5637062" y="2531236"/>
            <a:ext cx="5106526" cy="923330"/>
          </a:xfrm>
          <a:prstGeom prst="rect">
            <a:avLst/>
          </a:prstGeom>
          <a:noFill/>
        </p:spPr>
        <p:txBody>
          <a:bodyPr wrap="none" rtlCol="0">
            <a:spAutoFit/>
          </a:bodyPr>
          <a:lstStyle/>
          <a:p>
            <a:r>
              <a:rPr lang="en-GB" dirty="0">
                <a:solidFill>
                  <a:schemeClr val="bg1"/>
                </a:solidFill>
              </a:rPr>
              <a:t>What is </a:t>
            </a:r>
            <a:r>
              <a:rPr lang="en-GB" b="1" dirty="0">
                <a:solidFill>
                  <a:schemeClr val="bg1"/>
                </a:solidFill>
              </a:rPr>
              <a:t>Scala used for</a:t>
            </a:r>
            <a:r>
              <a:rPr lang="en-GB" dirty="0">
                <a:solidFill>
                  <a:schemeClr val="bg1"/>
                </a:solidFill>
              </a:rPr>
              <a:t>? A lot of things, ranging from </a:t>
            </a:r>
          </a:p>
          <a:p>
            <a:r>
              <a:rPr lang="en-GB" b="1" dirty="0">
                <a:solidFill>
                  <a:schemeClr val="bg1"/>
                </a:solidFill>
              </a:rPr>
              <a:t>Machine Learning </a:t>
            </a:r>
            <a:r>
              <a:rPr lang="en-GB" dirty="0">
                <a:solidFill>
                  <a:schemeClr val="bg1"/>
                </a:solidFill>
              </a:rPr>
              <a:t>to </a:t>
            </a:r>
            <a:r>
              <a:rPr lang="en-GB" b="1" dirty="0">
                <a:solidFill>
                  <a:schemeClr val="bg1"/>
                </a:solidFill>
              </a:rPr>
              <a:t>Web Apps</a:t>
            </a:r>
          </a:p>
          <a:p>
            <a:endParaRPr lang="en-GB" dirty="0"/>
          </a:p>
        </p:txBody>
      </p:sp>
      <p:sp>
        <p:nvSpPr>
          <p:cNvPr id="6" name="Rectangle 5">
            <a:extLst>
              <a:ext uri="{FF2B5EF4-FFF2-40B4-BE49-F238E27FC236}">
                <a16:creationId xmlns:a16="http://schemas.microsoft.com/office/drawing/2014/main" id="{2251E400-8B71-4F73-8ECD-C544FD108FB5}"/>
              </a:ext>
            </a:extLst>
          </p:cNvPr>
          <p:cNvSpPr/>
          <p:nvPr/>
        </p:nvSpPr>
        <p:spPr>
          <a:xfrm>
            <a:off x="5636026" y="3770395"/>
            <a:ext cx="6096000" cy="923330"/>
          </a:xfrm>
          <a:prstGeom prst="rect">
            <a:avLst/>
          </a:prstGeom>
        </p:spPr>
        <p:txBody>
          <a:bodyPr>
            <a:spAutoFit/>
          </a:bodyPr>
          <a:lstStyle/>
          <a:p>
            <a:pPr lvl="0"/>
            <a:r>
              <a:rPr lang="en-GB" i="1" dirty="0">
                <a:solidFill>
                  <a:schemeClr val="bg1"/>
                </a:solidFill>
              </a:rPr>
              <a:t>The name Scala stands for “scalable language.” The language is so named because it was designed to grow with the demands of its users</a:t>
            </a:r>
          </a:p>
        </p:txBody>
      </p:sp>
      <p:pic>
        <p:nvPicPr>
          <p:cNvPr id="13" name="Picture 4" descr="Scala (programming language) - Wikipedia">
            <a:extLst>
              <a:ext uri="{FF2B5EF4-FFF2-40B4-BE49-F238E27FC236}">
                <a16:creationId xmlns:a16="http://schemas.microsoft.com/office/drawing/2014/main" id="{F95E7728-8056-4039-8B2A-CDF0A4F46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096" y="3052503"/>
            <a:ext cx="3211517" cy="131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26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0497-AB03-734F-A2A7-435DE79B77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810AC7-81C0-6B47-B671-FD2E9EBC7C1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6A48D56-1447-5D4F-B966-7D21369E1B99}"/>
              </a:ext>
            </a:extLst>
          </p:cNvPr>
          <p:cNvPicPr>
            <a:picLocks noChangeAspect="1"/>
          </p:cNvPicPr>
          <p:nvPr/>
        </p:nvPicPr>
        <p:blipFill>
          <a:blip r:embed="rId2"/>
          <a:stretch>
            <a:fillRect/>
          </a:stretch>
        </p:blipFill>
        <p:spPr>
          <a:xfrm>
            <a:off x="2021958" y="788137"/>
            <a:ext cx="7196470" cy="5397353"/>
          </a:xfrm>
          <a:prstGeom prst="rect">
            <a:avLst/>
          </a:prstGeom>
        </p:spPr>
      </p:pic>
    </p:spTree>
    <p:extLst>
      <p:ext uri="{BB962C8B-B14F-4D97-AF65-F5344CB8AC3E}">
        <p14:creationId xmlns:p14="http://schemas.microsoft.com/office/powerpoint/2010/main" val="1971711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78EB-F5CF-674F-BF92-154CD7BA3DFC}"/>
              </a:ext>
            </a:extLst>
          </p:cNvPr>
          <p:cNvSpPr>
            <a:spLocks noGrp="1"/>
          </p:cNvSpPr>
          <p:nvPr>
            <p:ph type="title"/>
          </p:nvPr>
        </p:nvSpPr>
        <p:spPr>
          <a:xfrm>
            <a:off x="685801" y="609600"/>
            <a:ext cx="5218813" cy="1456267"/>
          </a:xfrm>
        </p:spPr>
        <p:txBody>
          <a:bodyPr/>
          <a:lstStyle/>
          <a:p>
            <a:r>
              <a:rPr lang="en-US" dirty="0"/>
              <a:t>The ultimate </a:t>
            </a:r>
            <a:br>
              <a:rPr lang="en-US" dirty="0"/>
            </a:br>
            <a:r>
              <a:rPr lang="en-US" dirty="0"/>
              <a:t>teaching language?</a:t>
            </a:r>
          </a:p>
        </p:txBody>
      </p:sp>
      <p:pic>
        <p:nvPicPr>
          <p:cNvPr id="6" name="Picture 5">
            <a:extLst>
              <a:ext uri="{FF2B5EF4-FFF2-40B4-BE49-F238E27FC236}">
                <a16:creationId xmlns:a16="http://schemas.microsoft.com/office/drawing/2014/main" id="{1455A665-116A-48BF-8DEB-FF51A579D108}"/>
              </a:ext>
            </a:extLst>
          </p:cNvPr>
          <p:cNvPicPr>
            <a:picLocks noChangeAspect="1"/>
          </p:cNvPicPr>
          <p:nvPr/>
        </p:nvPicPr>
        <p:blipFill>
          <a:blip r:embed="rId2"/>
          <a:stretch>
            <a:fillRect/>
          </a:stretch>
        </p:blipFill>
        <p:spPr>
          <a:xfrm>
            <a:off x="5820828" y="860539"/>
            <a:ext cx="5551651" cy="5246825"/>
          </a:xfrm>
          <a:prstGeom prst="rect">
            <a:avLst/>
          </a:prstGeom>
          <a:solidFill>
            <a:schemeClr val="tx1"/>
          </a:solidFill>
        </p:spPr>
      </p:pic>
      <p:sp>
        <p:nvSpPr>
          <p:cNvPr id="7" name="TextBox 6">
            <a:extLst>
              <a:ext uri="{FF2B5EF4-FFF2-40B4-BE49-F238E27FC236}">
                <a16:creationId xmlns:a16="http://schemas.microsoft.com/office/drawing/2014/main" id="{DCACD250-CAED-4A89-8237-BAF17232D846}"/>
              </a:ext>
            </a:extLst>
          </p:cNvPr>
          <p:cNvSpPr txBox="1"/>
          <p:nvPr/>
        </p:nvSpPr>
        <p:spPr>
          <a:xfrm>
            <a:off x="8176107" y="2117403"/>
            <a:ext cx="667170" cy="400110"/>
          </a:xfrm>
          <a:prstGeom prst="rect">
            <a:avLst/>
          </a:prstGeom>
          <a:noFill/>
        </p:spPr>
        <p:txBody>
          <a:bodyPr wrap="none" rtlCol="0">
            <a:spAutoFit/>
          </a:bodyPr>
          <a:lstStyle/>
          <a:p>
            <a:r>
              <a:rPr lang="en-GB" sz="2000" b="1" dirty="0">
                <a:solidFill>
                  <a:schemeClr val="bg1"/>
                </a:solidFill>
              </a:rPr>
              <a:t>OOP</a:t>
            </a:r>
          </a:p>
        </p:txBody>
      </p:sp>
      <p:sp>
        <p:nvSpPr>
          <p:cNvPr id="8" name="TextBox 7">
            <a:extLst>
              <a:ext uri="{FF2B5EF4-FFF2-40B4-BE49-F238E27FC236}">
                <a16:creationId xmlns:a16="http://schemas.microsoft.com/office/drawing/2014/main" id="{D1E6CD02-1EF9-406E-B299-CC0A55D48376}"/>
              </a:ext>
            </a:extLst>
          </p:cNvPr>
          <p:cNvSpPr txBox="1"/>
          <p:nvPr/>
        </p:nvSpPr>
        <p:spPr>
          <a:xfrm>
            <a:off x="9504327" y="1039519"/>
            <a:ext cx="637290" cy="400110"/>
          </a:xfrm>
          <a:prstGeom prst="rect">
            <a:avLst/>
          </a:prstGeom>
          <a:noFill/>
        </p:spPr>
        <p:txBody>
          <a:bodyPr wrap="none" rtlCol="0">
            <a:spAutoFit/>
          </a:bodyPr>
          <a:lstStyle/>
          <a:p>
            <a:r>
              <a:rPr lang="en-GB" sz="2000" b="1" dirty="0">
                <a:solidFill>
                  <a:schemeClr val="bg1"/>
                </a:solidFill>
              </a:rPr>
              <a:t>Java</a:t>
            </a:r>
          </a:p>
        </p:txBody>
      </p:sp>
      <p:sp>
        <p:nvSpPr>
          <p:cNvPr id="9" name="TextBox 8">
            <a:extLst>
              <a:ext uri="{FF2B5EF4-FFF2-40B4-BE49-F238E27FC236}">
                <a16:creationId xmlns:a16="http://schemas.microsoft.com/office/drawing/2014/main" id="{A0A1EA07-96DC-448E-B9B7-7F363C53285C}"/>
              </a:ext>
            </a:extLst>
          </p:cNvPr>
          <p:cNvSpPr txBox="1"/>
          <p:nvPr/>
        </p:nvSpPr>
        <p:spPr>
          <a:xfrm>
            <a:off x="8098657" y="5353020"/>
            <a:ext cx="1245406" cy="400110"/>
          </a:xfrm>
          <a:prstGeom prst="rect">
            <a:avLst/>
          </a:prstGeom>
          <a:noFill/>
        </p:spPr>
        <p:txBody>
          <a:bodyPr wrap="none" rtlCol="0">
            <a:spAutoFit/>
          </a:bodyPr>
          <a:lstStyle/>
          <a:p>
            <a:r>
              <a:rPr lang="en-GB" sz="2000" b="1" dirty="0">
                <a:solidFill>
                  <a:schemeClr val="bg1"/>
                </a:solidFill>
              </a:rPr>
              <a:t>JavaScript</a:t>
            </a:r>
          </a:p>
        </p:txBody>
      </p:sp>
      <p:sp>
        <p:nvSpPr>
          <p:cNvPr id="10" name="TextBox 9">
            <a:extLst>
              <a:ext uri="{FF2B5EF4-FFF2-40B4-BE49-F238E27FC236}">
                <a16:creationId xmlns:a16="http://schemas.microsoft.com/office/drawing/2014/main" id="{28A1D4E0-2F1E-46FC-A923-D1F14A35A0C6}"/>
              </a:ext>
            </a:extLst>
          </p:cNvPr>
          <p:cNvSpPr txBox="1"/>
          <p:nvPr/>
        </p:nvSpPr>
        <p:spPr>
          <a:xfrm rot="19966090">
            <a:off x="6042150" y="1733311"/>
            <a:ext cx="2725514" cy="707886"/>
          </a:xfrm>
          <a:prstGeom prst="rect">
            <a:avLst/>
          </a:prstGeom>
          <a:noFill/>
        </p:spPr>
        <p:txBody>
          <a:bodyPr wrap="square" rtlCol="0">
            <a:spAutoFit/>
          </a:bodyPr>
          <a:lstStyle/>
          <a:p>
            <a:r>
              <a:rPr lang="en-GB" sz="2000" dirty="0">
                <a:solidFill>
                  <a:schemeClr val="bg1"/>
                </a:solidFill>
              </a:rPr>
              <a:t>Procedural Programming</a:t>
            </a:r>
          </a:p>
        </p:txBody>
      </p:sp>
      <p:sp>
        <p:nvSpPr>
          <p:cNvPr id="11" name="TextBox 10">
            <a:extLst>
              <a:ext uri="{FF2B5EF4-FFF2-40B4-BE49-F238E27FC236}">
                <a16:creationId xmlns:a16="http://schemas.microsoft.com/office/drawing/2014/main" id="{1970A6AC-817E-4544-A826-F13D6C1229EA}"/>
              </a:ext>
            </a:extLst>
          </p:cNvPr>
          <p:cNvSpPr txBox="1"/>
          <p:nvPr/>
        </p:nvSpPr>
        <p:spPr>
          <a:xfrm>
            <a:off x="7056402" y="1108605"/>
            <a:ext cx="947632" cy="400110"/>
          </a:xfrm>
          <a:prstGeom prst="rect">
            <a:avLst/>
          </a:prstGeom>
          <a:noFill/>
        </p:spPr>
        <p:txBody>
          <a:bodyPr wrap="none" rtlCol="0">
            <a:spAutoFit/>
          </a:bodyPr>
          <a:lstStyle/>
          <a:p>
            <a:r>
              <a:rPr lang="en-GB" sz="2000" b="1" dirty="0">
                <a:solidFill>
                  <a:schemeClr val="bg1"/>
                </a:solidFill>
              </a:rPr>
              <a:t>Python</a:t>
            </a:r>
          </a:p>
        </p:txBody>
      </p:sp>
      <p:sp>
        <p:nvSpPr>
          <p:cNvPr id="12" name="TextBox 11">
            <a:extLst>
              <a:ext uri="{FF2B5EF4-FFF2-40B4-BE49-F238E27FC236}">
                <a16:creationId xmlns:a16="http://schemas.microsoft.com/office/drawing/2014/main" id="{59B89A6E-36BC-44A3-8D79-6E44F5F7660B}"/>
              </a:ext>
            </a:extLst>
          </p:cNvPr>
          <p:cNvSpPr txBox="1"/>
          <p:nvPr/>
        </p:nvSpPr>
        <p:spPr>
          <a:xfrm rot="268719">
            <a:off x="9401254" y="1508715"/>
            <a:ext cx="1480726" cy="400110"/>
          </a:xfrm>
          <a:prstGeom prst="rect">
            <a:avLst/>
          </a:prstGeom>
          <a:noFill/>
        </p:spPr>
        <p:txBody>
          <a:bodyPr wrap="none" rtlCol="0">
            <a:spAutoFit/>
          </a:bodyPr>
          <a:lstStyle/>
          <a:p>
            <a:r>
              <a:rPr lang="en-GB" sz="2000" dirty="0">
                <a:solidFill>
                  <a:schemeClr val="bg1"/>
                </a:solidFill>
              </a:rPr>
              <a:t>Compilation</a:t>
            </a:r>
          </a:p>
        </p:txBody>
      </p:sp>
      <p:sp>
        <p:nvSpPr>
          <p:cNvPr id="13" name="TextBox 12">
            <a:extLst>
              <a:ext uri="{FF2B5EF4-FFF2-40B4-BE49-F238E27FC236}">
                <a16:creationId xmlns:a16="http://schemas.microsoft.com/office/drawing/2014/main" id="{E95229B4-66BE-464E-B8E4-939A60A133F3}"/>
              </a:ext>
            </a:extLst>
          </p:cNvPr>
          <p:cNvSpPr txBox="1"/>
          <p:nvPr/>
        </p:nvSpPr>
        <p:spPr>
          <a:xfrm rot="268719">
            <a:off x="9337321" y="1827524"/>
            <a:ext cx="1413016" cy="400110"/>
          </a:xfrm>
          <a:prstGeom prst="rect">
            <a:avLst/>
          </a:prstGeom>
          <a:noFill/>
        </p:spPr>
        <p:txBody>
          <a:bodyPr wrap="none" rtlCol="0">
            <a:spAutoFit/>
          </a:bodyPr>
          <a:lstStyle/>
          <a:p>
            <a:r>
              <a:rPr lang="en-GB" sz="2000" dirty="0">
                <a:solidFill>
                  <a:schemeClr val="bg1"/>
                </a:solidFill>
              </a:rPr>
              <a:t>Static Types</a:t>
            </a:r>
          </a:p>
        </p:txBody>
      </p:sp>
      <p:sp>
        <p:nvSpPr>
          <p:cNvPr id="14" name="TextBox 13">
            <a:extLst>
              <a:ext uri="{FF2B5EF4-FFF2-40B4-BE49-F238E27FC236}">
                <a16:creationId xmlns:a16="http://schemas.microsoft.com/office/drawing/2014/main" id="{CF80C9E1-080E-4B69-B168-ABA875B480B6}"/>
              </a:ext>
            </a:extLst>
          </p:cNvPr>
          <p:cNvSpPr txBox="1"/>
          <p:nvPr/>
        </p:nvSpPr>
        <p:spPr>
          <a:xfrm rot="449188">
            <a:off x="9266135" y="2320059"/>
            <a:ext cx="1802801" cy="400110"/>
          </a:xfrm>
          <a:prstGeom prst="rect">
            <a:avLst/>
          </a:prstGeom>
          <a:noFill/>
        </p:spPr>
        <p:txBody>
          <a:bodyPr wrap="none" rtlCol="0">
            <a:spAutoFit/>
          </a:bodyPr>
          <a:lstStyle/>
          <a:p>
            <a:r>
              <a:rPr lang="en-GB" sz="2000" dirty="0">
                <a:solidFill>
                  <a:schemeClr val="bg1"/>
                </a:solidFill>
              </a:rPr>
              <a:t>Data Structures</a:t>
            </a:r>
          </a:p>
        </p:txBody>
      </p:sp>
      <p:sp>
        <p:nvSpPr>
          <p:cNvPr id="15" name="TextBox 14">
            <a:extLst>
              <a:ext uri="{FF2B5EF4-FFF2-40B4-BE49-F238E27FC236}">
                <a16:creationId xmlns:a16="http://schemas.microsoft.com/office/drawing/2014/main" id="{8F0B0701-6958-4F6C-9B1C-B0E32B5B7801}"/>
              </a:ext>
            </a:extLst>
          </p:cNvPr>
          <p:cNvSpPr txBox="1"/>
          <p:nvPr/>
        </p:nvSpPr>
        <p:spPr>
          <a:xfrm rot="1058540">
            <a:off x="9312925" y="2782666"/>
            <a:ext cx="1811843" cy="400110"/>
          </a:xfrm>
          <a:prstGeom prst="rect">
            <a:avLst/>
          </a:prstGeom>
          <a:noFill/>
        </p:spPr>
        <p:txBody>
          <a:bodyPr wrap="none" rtlCol="0">
            <a:spAutoFit/>
          </a:bodyPr>
          <a:lstStyle/>
          <a:p>
            <a:r>
              <a:rPr lang="en-GB" sz="2000" dirty="0">
                <a:solidFill>
                  <a:schemeClr val="bg1"/>
                </a:solidFill>
              </a:rPr>
              <a:t>Design Patterns</a:t>
            </a:r>
          </a:p>
        </p:txBody>
      </p:sp>
      <p:sp>
        <p:nvSpPr>
          <p:cNvPr id="16" name="TextBox 15">
            <a:extLst>
              <a:ext uri="{FF2B5EF4-FFF2-40B4-BE49-F238E27FC236}">
                <a16:creationId xmlns:a16="http://schemas.microsoft.com/office/drawing/2014/main" id="{F3DA53D8-9DCC-4C1E-BC40-CF9121785ABB}"/>
              </a:ext>
            </a:extLst>
          </p:cNvPr>
          <p:cNvSpPr txBox="1"/>
          <p:nvPr/>
        </p:nvSpPr>
        <p:spPr>
          <a:xfrm rot="20349454">
            <a:off x="7017499" y="3041530"/>
            <a:ext cx="1824089" cy="1015663"/>
          </a:xfrm>
          <a:prstGeom prst="rect">
            <a:avLst/>
          </a:prstGeom>
          <a:noFill/>
        </p:spPr>
        <p:txBody>
          <a:bodyPr wrap="none" rtlCol="0">
            <a:spAutoFit/>
          </a:bodyPr>
          <a:lstStyle/>
          <a:p>
            <a:pPr algn="ctr"/>
            <a:r>
              <a:rPr lang="en-GB" sz="2000" dirty="0">
                <a:solidFill>
                  <a:schemeClr val="bg1"/>
                </a:solidFill>
              </a:rPr>
              <a:t>Interpreted</a:t>
            </a:r>
          </a:p>
          <a:p>
            <a:pPr algn="ctr"/>
            <a:r>
              <a:rPr lang="en-GB" sz="2000" dirty="0">
                <a:solidFill>
                  <a:schemeClr val="bg1"/>
                </a:solidFill>
              </a:rPr>
              <a:t>Dynamic Typing</a:t>
            </a:r>
          </a:p>
          <a:p>
            <a:pPr algn="ctr"/>
            <a:r>
              <a:rPr lang="en-GB" sz="2000" dirty="0">
                <a:solidFill>
                  <a:schemeClr val="bg1"/>
                </a:solidFill>
              </a:rPr>
              <a:t>REPL</a:t>
            </a:r>
          </a:p>
        </p:txBody>
      </p:sp>
      <p:sp>
        <p:nvSpPr>
          <p:cNvPr id="17" name="TextBox 16">
            <a:extLst>
              <a:ext uri="{FF2B5EF4-FFF2-40B4-BE49-F238E27FC236}">
                <a16:creationId xmlns:a16="http://schemas.microsoft.com/office/drawing/2014/main" id="{67E34C18-8BC6-4010-98AA-F502888D25C4}"/>
              </a:ext>
            </a:extLst>
          </p:cNvPr>
          <p:cNvSpPr txBox="1"/>
          <p:nvPr/>
        </p:nvSpPr>
        <p:spPr>
          <a:xfrm>
            <a:off x="7298752" y="4479778"/>
            <a:ext cx="2743315" cy="400110"/>
          </a:xfrm>
          <a:prstGeom prst="rect">
            <a:avLst/>
          </a:prstGeom>
          <a:noFill/>
        </p:spPr>
        <p:txBody>
          <a:bodyPr wrap="none" rtlCol="0">
            <a:spAutoFit/>
          </a:bodyPr>
          <a:lstStyle/>
          <a:p>
            <a:r>
              <a:rPr lang="en-GB" sz="2000" dirty="0">
                <a:solidFill>
                  <a:schemeClr val="bg1"/>
                </a:solidFill>
              </a:rPr>
              <a:t>Functional Programming</a:t>
            </a:r>
          </a:p>
        </p:txBody>
      </p:sp>
      <p:sp>
        <p:nvSpPr>
          <p:cNvPr id="18" name="TextBox 17">
            <a:extLst>
              <a:ext uri="{FF2B5EF4-FFF2-40B4-BE49-F238E27FC236}">
                <a16:creationId xmlns:a16="http://schemas.microsoft.com/office/drawing/2014/main" id="{B1EBEED7-58CC-41B2-88C8-8E1DAAFC7561}"/>
              </a:ext>
            </a:extLst>
          </p:cNvPr>
          <p:cNvSpPr txBox="1"/>
          <p:nvPr/>
        </p:nvSpPr>
        <p:spPr>
          <a:xfrm rot="2527854">
            <a:off x="8917255" y="3365736"/>
            <a:ext cx="907621" cy="400110"/>
          </a:xfrm>
          <a:prstGeom prst="rect">
            <a:avLst/>
          </a:prstGeom>
          <a:noFill/>
        </p:spPr>
        <p:txBody>
          <a:bodyPr wrap="none" rtlCol="0">
            <a:spAutoFit/>
          </a:bodyPr>
          <a:lstStyle/>
          <a:p>
            <a:r>
              <a:rPr lang="en-GB" sz="2000" dirty="0">
                <a:solidFill>
                  <a:schemeClr val="bg1"/>
                </a:solidFill>
              </a:rPr>
              <a:t>C-Style</a:t>
            </a:r>
          </a:p>
        </p:txBody>
      </p:sp>
      <p:pic>
        <p:nvPicPr>
          <p:cNvPr id="19" name="Picture 4" descr="Scala (programming language) - Wikipedia">
            <a:extLst>
              <a:ext uri="{FF2B5EF4-FFF2-40B4-BE49-F238E27FC236}">
                <a16:creationId xmlns:a16="http://schemas.microsoft.com/office/drawing/2014/main" id="{520623BF-628D-4AE0-B566-53F4BEDD5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025" y="2623512"/>
            <a:ext cx="2386247" cy="978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01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48405</TotalTime>
  <Words>997</Words>
  <Application>Microsoft Office PowerPoint</Application>
  <PresentationFormat>Widescreen</PresentationFormat>
  <Paragraphs>142</Paragraphs>
  <Slides>39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Biome Light</vt:lpstr>
      <vt:lpstr>Calibri</vt:lpstr>
      <vt:lpstr>Calibri Light</vt:lpstr>
      <vt:lpstr>Celestial</vt:lpstr>
      <vt:lpstr>Scala for Big Data: The Big Picture</vt:lpstr>
      <vt:lpstr>Who am I?</vt:lpstr>
      <vt:lpstr>What makes me tick?</vt:lpstr>
      <vt:lpstr>MEETups and Community Groups</vt:lpstr>
      <vt:lpstr>Agenda: What are we going to do………</vt:lpstr>
      <vt:lpstr>The (Real World) Problem</vt:lpstr>
      <vt:lpstr>What is Scala?</vt:lpstr>
      <vt:lpstr>PowerPoint Presentation</vt:lpstr>
      <vt:lpstr>The ultimate  teaching language?</vt:lpstr>
      <vt:lpstr>Who Uses scala</vt:lpstr>
      <vt:lpstr>Software written in scala </vt:lpstr>
      <vt:lpstr>Scala and Big Fast Data</vt:lpstr>
      <vt:lpstr>But still, why bother….</vt:lpstr>
      <vt:lpstr>Type Safety</vt:lpstr>
      <vt:lpstr>PowerPoint Presentation</vt:lpstr>
      <vt:lpstr>Functional Programming </vt:lpstr>
      <vt:lpstr>Functional Programming: Monads</vt:lpstr>
      <vt:lpstr>PowerPoint Presentation</vt:lpstr>
      <vt:lpstr>Apache Spark</vt:lpstr>
      <vt:lpstr>PowerPoint Presentation</vt:lpstr>
      <vt:lpstr>PowerPoint Presentation</vt:lpstr>
      <vt:lpstr>Basics of Scala  What are we going to look at?</vt:lpstr>
      <vt:lpstr>Case classes</vt:lpstr>
      <vt:lpstr>Case classes</vt:lpstr>
      <vt:lpstr>PowerPoint Presentation</vt:lpstr>
      <vt:lpstr>The NULL Mistake</vt:lpstr>
      <vt:lpstr>How does Scala handle Nulls: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vt:lpstr>
      <vt:lpstr>DeMo Time:  Azure Function TO TRANSFORM DATA</vt:lpstr>
      <vt:lpstr>Time to refine Our Data</vt:lpstr>
      <vt:lpstr>Useful links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 for Big Data: The Big Picture</dc:title>
  <dc:creator>anna wykes</dc:creator>
  <cp:lastModifiedBy>Anna Wykes</cp:lastModifiedBy>
  <cp:revision>63</cp:revision>
  <dcterms:created xsi:type="dcterms:W3CDTF">2019-09-27T13:28:28Z</dcterms:created>
  <dcterms:modified xsi:type="dcterms:W3CDTF">2020-08-30T16:56:48Z</dcterms:modified>
</cp:coreProperties>
</file>